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</p:sldMasterIdLst>
  <p:notesMasterIdLst>
    <p:notesMasterId r:id="rId49"/>
  </p:notesMasterIdLst>
  <p:sldIdLst>
    <p:sldId id="350" r:id="rId2"/>
    <p:sldId id="352" r:id="rId3"/>
    <p:sldId id="351" r:id="rId4"/>
    <p:sldId id="293" r:id="rId5"/>
    <p:sldId id="294" r:id="rId6"/>
    <p:sldId id="288" r:id="rId7"/>
    <p:sldId id="330" r:id="rId8"/>
    <p:sldId id="331" r:id="rId9"/>
    <p:sldId id="296" r:id="rId10"/>
    <p:sldId id="297" r:id="rId11"/>
    <p:sldId id="299" r:id="rId12"/>
    <p:sldId id="333" r:id="rId13"/>
    <p:sldId id="342" r:id="rId14"/>
    <p:sldId id="295" r:id="rId15"/>
    <p:sldId id="318" r:id="rId16"/>
    <p:sldId id="320" r:id="rId17"/>
    <p:sldId id="312" r:id="rId18"/>
    <p:sldId id="319" r:id="rId19"/>
    <p:sldId id="313" r:id="rId20"/>
    <p:sldId id="317" r:id="rId21"/>
    <p:sldId id="310" r:id="rId22"/>
    <p:sldId id="325" r:id="rId23"/>
    <p:sldId id="301" r:id="rId24"/>
    <p:sldId id="327" r:id="rId25"/>
    <p:sldId id="326" r:id="rId26"/>
    <p:sldId id="336" r:id="rId27"/>
    <p:sldId id="339" r:id="rId28"/>
    <p:sldId id="337" r:id="rId29"/>
    <p:sldId id="338" r:id="rId30"/>
    <p:sldId id="346" r:id="rId31"/>
    <p:sldId id="347" r:id="rId32"/>
    <p:sldId id="348" r:id="rId33"/>
    <p:sldId id="349" r:id="rId34"/>
    <p:sldId id="353" r:id="rId35"/>
    <p:sldId id="354" r:id="rId36"/>
    <p:sldId id="355" r:id="rId37"/>
    <p:sldId id="358" r:id="rId38"/>
    <p:sldId id="356" r:id="rId39"/>
    <p:sldId id="302" r:id="rId40"/>
    <p:sldId id="345" r:id="rId41"/>
    <p:sldId id="341" r:id="rId42"/>
    <p:sldId id="304" r:id="rId43"/>
    <p:sldId id="305" r:id="rId44"/>
    <p:sldId id="307" r:id="rId45"/>
    <p:sldId id="344" r:id="rId46"/>
    <p:sldId id="357" r:id="rId47"/>
    <p:sldId id="332" r:id="rId48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42099"/>
    <a:srgbClr val="FF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10" autoAdjust="0"/>
  </p:normalViewPr>
  <p:slideViewPr>
    <p:cSldViewPr>
      <p:cViewPr varScale="1">
        <p:scale>
          <a:sx n="91" d="100"/>
          <a:sy n="91" d="100"/>
        </p:scale>
        <p:origin x="82" y="5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80"/>
    </p:cViewPr>
  </p:sorterViewPr>
  <p:notesViewPr>
    <p:cSldViewPr>
      <p:cViewPr varScale="1">
        <p:scale>
          <a:sx n="86" d="100"/>
          <a:sy n="86" d="100"/>
        </p:scale>
        <p:origin x="13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9EBBC5D9-6048-48D4-A016-CD168CE29E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2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8248045-5D95-4178-95E5-00C1074499DA}" type="slidenum">
              <a:rPr lang="en-US" altLang="ko-KR"/>
              <a:pPr>
                <a:spcBef>
                  <a:spcPct val="0"/>
                </a:spcBef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984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D09D00-CDEB-40F1-AFE9-3D6F9E623992}" type="slidenum">
              <a:rPr lang="en-US" altLang="ko-KR"/>
              <a:pPr>
                <a:spcBef>
                  <a:spcPct val="0"/>
                </a:spcBef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542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80D9456-0CA2-491A-A78B-18B7E0D2A77E}" type="slidenum">
              <a:rPr lang="en-US" altLang="ko-KR"/>
              <a:pPr>
                <a:spcBef>
                  <a:spcPct val="0"/>
                </a:spcBef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730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9488E5A-E1F9-4151-B500-F9B72AC4C8DC}" type="slidenum">
              <a:rPr lang="en-US" altLang="ko-KR"/>
              <a:pPr>
                <a:spcBef>
                  <a:spcPct val="0"/>
                </a:spcBef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3997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74D05B-3138-4AEB-965D-78C4E610A1EF}" type="slidenum">
              <a:rPr lang="en-US" altLang="ko-KR"/>
              <a:pPr>
                <a:spcBef>
                  <a:spcPct val="0"/>
                </a:spcBef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2259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3B4521F-D6BD-4F3F-9AF0-4AB6DCD1CE64}" type="slidenum">
              <a:rPr lang="en-US" altLang="ko-KR"/>
              <a:pPr>
                <a:spcBef>
                  <a:spcPct val="0"/>
                </a:spcBef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957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A3B890-BBB9-409F-B207-64105286100E}" type="slidenum">
              <a:rPr lang="en-US" altLang="ko-KR"/>
              <a:pPr>
                <a:spcBef>
                  <a:spcPct val="0"/>
                </a:spcBef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7310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601ADBF-6A9C-4E26-A316-8636DE35F19B}" type="slidenum">
              <a:rPr lang="en-US" altLang="ko-KR"/>
              <a:pPr>
                <a:spcBef>
                  <a:spcPct val="0"/>
                </a:spcBef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2256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B8DA1CE-5F60-4D6A-859C-A981F716B250}" type="slidenum">
              <a:rPr lang="en-US" altLang="ko-KR"/>
              <a:pPr>
                <a:spcBef>
                  <a:spcPct val="0"/>
                </a:spcBef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9224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0F5E17D-6B90-41B5-8D58-94A0E46058DF}" type="slidenum">
              <a:rPr lang="en-US" altLang="ko-KR"/>
              <a:pPr>
                <a:spcBef>
                  <a:spcPct val="0"/>
                </a:spcBef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5620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0CF7138-618A-4FB7-B6B3-29F176C76BBC}" type="slidenum">
              <a:rPr lang="en-US" altLang="ko-KR"/>
              <a:pPr>
                <a:spcBef>
                  <a:spcPct val="0"/>
                </a:spcBef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987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FF60B35-FC4F-4207-8424-3F53900E5AD2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5897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CDB55F-A2BC-4708-9AC6-9C08668F9333}" type="slidenum">
              <a:rPr lang="en-US" altLang="ko-KR"/>
              <a:pPr>
                <a:spcBef>
                  <a:spcPct val="0"/>
                </a:spcBef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530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30D8A19-CA33-4D26-8A74-43A28EF79624}" type="slidenum">
              <a:rPr lang="en-US" altLang="ko-KR"/>
              <a:pPr>
                <a:spcBef>
                  <a:spcPct val="0"/>
                </a:spcBef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6297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FEF57-C504-4EFA-A69F-164E47BF1625}" type="slidenum">
              <a:rPr lang="en-US" altLang="ko-KR"/>
              <a:pPr>
                <a:spcBef>
                  <a:spcPct val="0"/>
                </a:spcBef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6581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48FEF57-C504-4EFA-A69F-164E47BF1625}" type="slidenum">
              <a:rPr lang="en-US" altLang="ko-KR"/>
              <a:pPr>
                <a:spcBef>
                  <a:spcPct val="0"/>
                </a:spcBef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922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FD86465-9544-47E0-BC8F-2EFEFCCABE2C}" type="slidenum">
              <a:rPr lang="en-US" altLang="ko-KR"/>
              <a:pPr>
                <a:spcBef>
                  <a:spcPct val="0"/>
                </a:spcBef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816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5DE0A2-671D-4597-941A-5BB08BC9C8E0}" type="slidenum">
              <a:rPr lang="en-US" altLang="ko-KR"/>
              <a:pPr>
                <a:spcBef>
                  <a:spcPct val="0"/>
                </a:spcBef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086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91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B80905-ED42-4FD8-8AC4-A883875F7488}" type="slidenum">
              <a:rPr lang="en-US" altLang="ko-KR"/>
              <a:pPr>
                <a:spcBef>
                  <a:spcPct val="0"/>
                </a:spcBef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6772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B82B415-36E4-4914-AA20-76BCFE7F8258}" type="slidenum">
              <a:rPr lang="en-US" altLang="ko-KR"/>
              <a:pPr>
                <a:spcBef>
                  <a:spcPct val="0"/>
                </a:spcBef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881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26B6EA5-55A6-42FF-87CA-4CE5AEA574C1}" type="slidenum">
              <a:rPr lang="en-US" altLang="ko-KR"/>
              <a:pPr>
                <a:spcBef>
                  <a:spcPct val="0"/>
                </a:spcBef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283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FF0A658-55DA-41C7-8443-9FB3CB669E78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8731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FD17D31-4007-4A1F-9114-508E16AD0387}" type="slidenum">
              <a:rPr lang="en-US" altLang="ko-KR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965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8C2FE21-ED8C-4CDC-AAF4-1BC795AF580B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334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E13AE0B-B7DF-4F90-8F62-9F1E0BCCE1BB}" type="slidenum">
              <a:rPr lang="en-US" altLang="ko-KR"/>
              <a:pPr>
                <a:spcBef>
                  <a:spcPct val="0"/>
                </a:spcBef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15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42DDE40-4CAB-4ABE-83B0-A8A68AA298C1}" type="slidenum">
              <a:rPr lang="en-US" altLang="ko-KR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17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0E1B143-7BCB-4B7A-A816-38FB89C25AC2}" type="slidenum">
              <a:rPr lang="en-US" altLang="ko-KR"/>
              <a:pPr>
                <a:spcBef>
                  <a:spcPct val="0"/>
                </a:spcBef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88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4875" y="2422525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38227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직사각형 5"/>
          <p:cNvSpPr/>
          <p:nvPr/>
        </p:nvSpPr>
        <p:spPr>
          <a:xfrm>
            <a:off x="904875" y="2422525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38227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66127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389952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10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9A0DBE-9A1D-4EC1-A14E-AFEECC625C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39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D4353-C8BB-44B5-917F-F71D3DFCDA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8562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이등변 삼각형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6" name="직선 연결선 12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59B6D5-BA4C-46E2-8C5E-C20A0480F7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8453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50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56320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8200"/>
          </a:xfrm>
        </p:spPr>
        <p:txBody>
          <a:bodyPr/>
          <a:lstStyle>
            <a:lvl1pPr>
              <a:buFont typeface="Wingdings" pitchFamily="2" charset="2"/>
              <a:buChar char="l"/>
              <a:defRPr sz="2400">
                <a:latin typeface="+mn-ea"/>
                <a:ea typeface="+mn-ea"/>
              </a:defRPr>
            </a:lvl1pPr>
            <a:lvl2pP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buFont typeface="Arial" pitchFamily="34" charset="0"/>
              <a:buChar char="•"/>
              <a:defRPr sz="1800">
                <a:latin typeface="+mn-ea"/>
                <a:ea typeface="+mn-ea"/>
              </a:defRPr>
            </a:lvl3pPr>
            <a:lvl4pPr>
              <a:buNone/>
              <a:defRPr sz="1600">
                <a:latin typeface="+mn-ea"/>
                <a:ea typeface="+mn-ea"/>
              </a:defRPr>
            </a:lvl4pPr>
            <a:lvl5pPr>
              <a:defRPr>
                <a:latin typeface="굴림체" pitchFamily="49" charset="-127"/>
                <a:ea typeface="굴림체" pitchFamily="49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ko-KR" altLang="en-US" dirty="0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F87DB-B04B-4D51-BE40-3AFCDFA07F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335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4E6A18-3348-44EE-A220-1655544E03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811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D3202-0A57-4DDE-9302-69E54E556ED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601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A7A9A-5441-4E56-BEFE-BDB709A04D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159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D7170C-E293-4634-8EFE-001A2B0A1D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113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4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9764469-36DC-4F68-A024-2D23F6EB68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841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직선 연결선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이등변 삼각형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680ED4-92DC-4632-A8C0-D4BE727D81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383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10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48CABA-3BA6-436C-9078-6C57C93EDB5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285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457200" y="1341438"/>
            <a:ext cx="82296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0" hangingPunct="1">
              <a:defRPr kumimoji="0"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A9B8A85-B32E-449F-ACD8-D1AE4DA3DA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2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2" r:id="rId2"/>
    <p:sldLayoutId id="2147484177" r:id="rId3"/>
    <p:sldLayoutId id="2147484173" r:id="rId4"/>
    <p:sldLayoutId id="2147484174" r:id="rId5"/>
    <p:sldLayoutId id="2147484178" r:id="rId6"/>
    <p:sldLayoutId id="2147484179" r:id="rId7"/>
    <p:sldLayoutId id="2147484180" r:id="rId8"/>
    <p:sldLayoutId id="2147484181" r:id="rId9"/>
    <p:sldLayoutId id="2147484175" r:id="rId10"/>
    <p:sldLayoutId id="2147484182" r:id="rId11"/>
    <p:sldLayoutId id="2147484183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b="1" kern="1200">
          <a:solidFill>
            <a:srgbClr val="7030A0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 b="1">
          <a:solidFill>
            <a:srgbClr val="7030A0"/>
          </a:solidFill>
          <a:latin typeface="굴림" pitchFamily="50" charset="-127"/>
          <a:ea typeface="굴림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3/35/Tux.sv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://en.wikipedia.org/wiki/File:Linus_Torvalds_cropped.jpeg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60E549-786D-D644-9179-41D60DD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" y="860203"/>
            <a:ext cx="9140299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60DFD1-E3FD-434A-A983-2A8EEF92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F606111-5419-ED4F-B246-01C4A02BC8CE}"/>
              </a:ext>
            </a:extLst>
          </p:cNvPr>
          <p:cNvSpPr txBox="1">
            <a:spLocks/>
          </p:cNvSpPr>
          <p:nvPr/>
        </p:nvSpPr>
        <p:spPr>
          <a:xfrm>
            <a:off x="933722" y="2435119"/>
            <a:ext cx="7207468" cy="566502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ko-KR" altLang="en-US" sz="3600" b="1" dirty="0">
                <a:solidFill>
                  <a:srgbClr val="3974F5"/>
                </a:solidFill>
                <a:latin typeface="+mn-ea"/>
                <a:ea typeface="+mn-ea"/>
              </a:rPr>
              <a:t>리눅스 시스템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7" name="object 22">
            <a:extLst>
              <a:ext uri="{FF2B5EF4-FFF2-40B4-BE49-F238E27FC236}">
                <a16:creationId xmlns:a16="http://schemas.microsoft.com/office/drawing/2014/main" id="{F8C23A97-129E-904E-9D7F-89DD6F5A25CF}"/>
              </a:ext>
            </a:extLst>
          </p:cNvPr>
          <p:cNvSpPr txBox="1"/>
          <p:nvPr/>
        </p:nvSpPr>
        <p:spPr>
          <a:xfrm>
            <a:off x="945480" y="1489657"/>
            <a:ext cx="3626521" cy="21303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  <a:tabLst>
                <a:tab pos="399574" algn="l"/>
                <a:tab pos="789623" algn="l"/>
                <a:tab pos="1180148" algn="l"/>
                <a:tab pos="1784985" algn="l"/>
                <a:tab pos="2175034" algn="l"/>
                <a:tab pos="2565559" algn="l"/>
                <a:tab pos="2955608" algn="l"/>
                <a:tab pos="3346133" algn="l"/>
                <a:tab pos="3736181" algn="l"/>
              </a:tabLst>
            </a:pPr>
            <a:r>
              <a:rPr lang="ko-KR" altLang="en-US" sz="1300" b="1" spc="670" dirty="0">
                <a:solidFill>
                  <a:srgbClr val="82ABF4"/>
                </a:solidFill>
                <a:latin typeface="+mn-ea"/>
                <a:ea typeface="+mn-ea"/>
                <a:cs typeface="Noto Sans CJK KR"/>
              </a:rPr>
              <a:t>빅데이터 혁신공유대학</a:t>
            </a:r>
            <a:endParaRPr sz="1300" spc="670" dirty="0">
              <a:latin typeface="+mn-ea"/>
              <a:ea typeface="+mn-ea"/>
              <a:cs typeface="Noto Sans CJK KR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59727D-1E8A-264D-A4CF-1F581712B44B}"/>
              </a:ext>
            </a:extLst>
          </p:cNvPr>
          <p:cNvCxnSpPr>
            <a:cxnSpLocks/>
          </p:cNvCxnSpPr>
          <p:nvPr/>
        </p:nvCxnSpPr>
        <p:spPr>
          <a:xfrm>
            <a:off x="945480" y="3230420"/>
            <a:ext cx="1431249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85ED36-B3E2-C549-BED0-774515B2433C}"/>
              </a:ext>
            </a:extLst>
          </p:cNvPr>
          <p:cNvSpPr txBox="1"/>
          <p:nvPr/>
        </p:nvSpPr>
        <p:spPr>
          <a:xfrm>
            <a:off x="864590" y="3443868"/>
            <a:ext cx="3707411" cy="646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80"/>
              </a:lnSpc>
            </a:pPr>
            <a:r>
              <a:rPr lang="ko-KR" altLang="en-US" sz="1400" dirty="0">
                <a:solidFill>
                  <a:srgbClr val="0E3C8E"/>
                </a:solidFill>
                <a:latin typeface="+mn-ea"/>
                <a:ea typeface="+mn-ea"/>
              </a:rPr>
              <a:t>숙명여자대학교 소프트웨어학부</a:t>
            </a:r>
            <a:endParaRPr lang="en-US" altLang="ko-KR" sz="1400" dirty="0">
              <a:solidFill>
                <a:srgbClr val="0E3C8E"/>
              </a:solidFill>
              <a:latin typeface="+mn-ea"/>
              <a:ea typeface="+mn-ea"/>
            </a:endParaRPr>
          </a:p>
          <a:p>
            <a:pPr>
              <a:lnSpc>
                <a:spcPts val="2280"/>
              </a:lnSpc>
            </a:pPr>
            <a:r>
              <a:rPr lang="ko-KR" altLang="en-US" sz="1400" dirty="0" err="1">
                <a:solidFill>
                  <a:srgbClr val="0E3C8E"/>
                </a:solidFill>
                <a:latin typeface="+mn-ea"/>
                <a:ea typeface="+mn-ea"/>
              </a:rPr>
              <a:t>창병모</a:t>
            </a:r>
            <a:r>
              <a:rPr lang="en-KR" sz="1400" dirty="0">
                <a:solidFill>
                  <a:srgbClr val="0E3C8E"/>
                </a:solidFill>
                <a:latin typeface="+mn-ea"/>
                <a:ea typeface="+mn-ea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83555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 운영체제 구조</a:t>
            </a:r>
          </a:p>
        </p:txBody>
      </p:sp>
      <p:sp>
        <p:nvSpPr>
          <p:cNvPr id="2457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2FF82782-1AD8-4E1E-BA52-D0361DF09DAA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8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5194300" cy="48148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운영체제</a:t>
            </a:r>
            <a:endParaRPr lang="en-US" altLang="ko-KR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컴퓨터의 하드웨어 자원을 운영 관리하고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프로그램을 실행할 수 있는 환경을 제공</a:t>
            </a:r>
            <a:r>
              <a:rPr lang="en-US" altLang="ko-KR" sz="1700" dirty="0"/>
              <a:t>.</a:t>
            </a:r>
          </a:p>
          <a:p>
            <a:pPr lvl="2" eaLnBrk="1" hangingPunct="1">
              <a:lnSpc>
                <a:spcPct val="90000"/>
              </a:lnSpc>
              <a:buFont typeface="Arial" charset="0"/>
              <a:buChar char="•"/>
              <a:defRPr/>
            </a:pPr>
            <a:endParaRPr lang="en-US" altLang="ko-KR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커널</a:t>
            </a:r>
            <a:r>
              <a:rPr lang="en-US" altLang="ko-KR" sz="2000" dirty="0"/>
              <a:t>(kernel)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운영체제의 핵심으로 하드웨어 운영 및 관리</a:t>
            </a:r>
            <a:endParaRPr lang="en-US" altLang="ko-KR" sz="1700" dirty="0"/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sz="1400" b="1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시스템 호출</a:t>
            </a:r>
            <a:r>
              <a:rPr lang="en-US" altLang="ko-KR" sz="2000" dirty="0"/>
              <a:t>(system call)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커널이 제공하는 서비스에 대한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700" dirty="0"/>
              <a:t>  </a:t>
            </a:r>
            <a:r>
              <a:rPr lang="ko-KR" altLang="en-US" sz="1700" dirty="0"/>
              <a:t>프로그래밍 인터페이스 역할</a:t>
            </a:r>
            <a:endParaRPr lang="en-US" altLang="ko-KR" sz="1700" dirty="0"/>
          </a:p>
          <a:p>
            <a:pPr marL="868363" lvl="3" indent="0" eaLnBrk="1" hangingPunct="1">
              <a:lnSpc>
                <a:spcPct val="90000"/>
              </a:lnSpc>
              <a:defRPr/>
            </a:pPr>
            <a:r>
              <a:rPr lang="en-US" altLang="ko-KR" sz="1400" dirty="0"/>
              <a:t>					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sz="2000" dirty="0"/>
              <a:t>쉘</a:t>
            </a:r>
            <a:r>
              <a:rPr lang="en-US" altLang="ko-KR" sz="2000" dirty="0"/>
              <a:t>(shell)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사용자와 운영체제 사이의 인터페이스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sz="1700" dirty="0"/>
              <a:t>사용자로부터 명령어를 입력 받아 </a:t>
            </a:r>
            <a:endParaRPr lang="en-US" altLang="ko-KR" sz="170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ko-KR" altLang="en-US" sz="1700" dirty="0"/>
              <a:t>   해석하여 수행해주는 명령어 해석기</a:t>
            </a:r>
            <a:r>
              <a:rPr lang="en-US" altLang="ko-KR" sz="1700" dirty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endParaRPr lang="ko-KR" altLang="en-US" sz="2000" dirty="0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276475"/>
            <a:ext cx="3635375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커널</a:t>
            </a:r>
          </a:p>
        </p:txBody>
      </p:sp>
      <p:sp>
        <p:nvSpPr>
          <p:cNvPr id="2662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2425CA26-B90E-4F9A-92AF-49A8D47A22CB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하드웨어를 운영 관리하여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프로세스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주변장치 등을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관리하는 서비스를 제공한다</a:t>
            </a:r>
            <a:r>
              <a:rPr lang="en-US" altLang="ko-KR" dirty="0"/>
              <a:t>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6630" name="_x50902680" descr="EMB0000148c18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789363"/>
            <a:ext cx="396081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프로세스 관리</a:t>
            </a:r>
            <a:r>
              <a:rPr lang="en-US" altLang="ko-KR" dirty="0"/>
              <a:t>(Process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여러 프로그램이 실행될 수 있도록 </a:t>
            </a:r>
            <a:endParaRPr lang="en-US" altLang="ko-KR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프로세스들을 </a:t>
            </a:r>
            <a:r>
              <a:rPr lang="en-US" altLang="ko-KR" dirty="0"/>
              <a:t>CPU </a:t>
            </a:r>
            <a:r>
              <a:rPr lang="ko-KR" altLang="en-US" dirty="0"/>
              <a:t>스케줄링하여 동시에 수행되도록 한다</a:t>
            </a:r>
            <a:r>
              <a:rPr lang="en-US" altLang="ko-KR" dirty="0"/>
              <a:t>.</a:t>
            </a:r>
          </a:p>
          <a:p>
            <a:pPr lvl="3">
              <a:lnSpc>
                <a:spcPct val="120000"/>
              </a:lnSpc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파일 관리</a:t>
            </a:r>
            <a:r>
              <a:rPr lang="en-US" altLang="ko-KR" dirty="0"/>
              <a:t>(File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디스크와 같은 저장장치에 파일 시스템을 구성하여 파일을 관리</a:t>
            </a:r>
            <a:endParaRPr lang="en-US" altLang="ko-KR" dirty="0"/>
          </a:p>
          <a:p>
            <a:pPr lvl="3">
              <a:lnSpc>
                <a:spcPct val="120000"/>
              </a:lnSpc>
              <a:defRPr/>
            </a:pP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메모리 관리</a:t>
            </a:r>
            <a:r>
              <a:rPr lang="en-US" altLang="ko-KR" dirty="0"/>
              <a:t>(Memory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메인 메모리가 효과적으로 사용될 수 있도록 관리한다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20000"/>
              </a:lnSpc>
              <a:defRPr/>
            </a:pPr>
            <a:endParaRPr lang="ko-KR" altLang="en-US" b="1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28969E7-9CD3-4AC2-955C-ABA5B770A58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커널의</a:t>
            </a:r>
            <a:r>
              <a:rPr lang="ko-KR" altLang="en-US" dirty="0"/>
              <a:t>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통신 관리</a:t>
            </a:r>
            <a:r>
              <a:rPr lang="en-US" altLang="ko-KR" dirty="0"/>
              <a:t>(Communication management) 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네트워크를 통해 정보를 주고받을 수 있도록 관리한다</a:t>
            </a:r>
            <a:r>
              <a:rPr lang="en-US" altLang="ko-KR" dirty="0"/>
              <a:t>. </a:t>
            </a:r>
          </a:p>
          <a:p>
            <a:pPr lvl="3">
              <a:lnSpc>
                <a:spcPct val="120000"/>
              </a:lnSpc>
              <a:defRPr/>
            </a:pPr>
            <a:endParaRPr lang="ko-KR" altLang="en-US" dirty="0"/>
          </a:p>
          <a:p>
            <a:pPr latinLnBrk="0">
              <a:lnSpc>
                <a:spcPct val="120000"/>
              </a:lnSpc>
              <a:defRPr/>
            </a:pPr>
            <a:r>
              <a:rPr lang="ko-KR" altLang="en-US" dirty="0"/>
              <a:t>주변장치 관리</a:t>
            </a:r>
            <a:r>
              <a:rPr lang="en-US" altLang="ko-KR" dirty="0"/>
              <a:t>(Device management)</a:t>
            </a:r>
            <a:endParaRPr lang="ko-KR" altLang="en-US" dirty="0"/>
          </a:p>
          <a:p>
            <a:pPr lvl="1">
              <a:lnSpc>
                <a:spcPct val="120000"/>
              </a:lnSpc>
              <a:defRPr/>
            </a:pP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마우스와 같은 장치를 사용할 수 있도록 관리한다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  <a:defRPr/>
            </a:pPr>
            <a:endParaRPr lang="ko-KR" altLang="en-US" b="1" dirty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28969E7-9CD3-4AC2-955C-ABA5B770A58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65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1.3 </a:t>
            </a:r>
            <a:r>
              <a:rPr lang="ko-KR" altLang="en-US" sz="4400" b="0"/>
              <a:t>유닉스 역사 및 버전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2970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09672A41-152B-40B0-ABB7-F14B847B40E6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 역사 및 표준</a:t>
            </a:r>
          </a:p>
        </p:txBody>
      </p:sp>
      <p:sp>
        <p:nvSpPr>
          <p:cNvPr id="3174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0D99228-766C-4106-884D-7919E8DAB0AF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46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AT&amp;T </a:t>
            </a:r>
            <a:r>
              <a:rPr lang="ko-KR" altLang="en-US" dirty="0"/>
              <a:t>벨 연구소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(Bell Lab)</a:t>
            </a:r>
            <a:r>
              <a:rPr lang="ko-KR" altLang="en-US" dirty="0"/>
              <a:t>에서 개발됨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Ken Thompson</a:t>
            </a:r>
            <a:r>
              <a:rPr lang="ko-KR" altLang="en-US" dirty="0"/>
              <a:t>이 어셈블리어로 개발함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D. Ritchie</a:t>
            </a:r>
            <a:r>
              <a:rPr lang="ko-KR" altLang="en-US" dirty="0">
                <a:latin typeface="Arial" charset="0"/>
              </a:rPr>
              <a:t>가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C </a:t>
            </a:r>
            <a:r>
              <a:rPr lang="ko-KR" altLang="en-US" dirty="0"/>
              <a:t>언어로 다시 작성함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altLang="ko-KR" dirty="0"/>
              <a:t>C </a:t>
            </a:r>
            <a:r>
              <a:rPr lang="ko-KR" altLang="en-US" dirty="0"/>
              <a:t>언어는 </a:t>
            </a:r>
            <a:r>
              <a:rPr lang="en-US" altLang="ko-KR" dirty="0"/>
              <a:t>Unix</a:t>
            </a:r>
            <a:r>
              <a:rPr lang="ko-KR" altLang="en-US" dirty="0"/>
              <a:t>를 작성하기 위한 언어로</a:t>
            </a:r>
            <a:r>
              <a:rPr lang="en-US" altLang="ko-KR" dirty="0"/>
              <a:t> </a:t>
            </a:r>
            <a:r>
              <a:rPr lang="ko-KR" altLang="en-US" dirty="0"/>
              <a:t>밀접하게 관련되어 있음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이론적으로 </a:t>
            </a:r>
            <a:r>
              <a:rPr lang="en-US" altLang="ko-KR" dirty="0"/>
              <a:t>C </a:t>
            </a:r>
            <a:r>
              <a:rPr lang="ko-KR" altLang="en-US" dirty="0"/>
              <a:t>컴파일러만 있으면 이식 가능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소스 코드를 대학에 개방함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유닉스의 큰 흐름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시스템 </a:t>
            </a:r>
            <a:r>
              <a:rPr lang="en-US" altLang="ko-KR" dirty="0"/>
              <a:t>V(System V)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/>
              <a:t>BSD(Berkeley Standard Distribution) </a:t>
            </a:r>
            <a:r>
              <a:rPr lang="ko-KR" altLang="en-US" dirty="0"/>
              <a:t>유닉스</a:t>
            </a:r>
            <a:r>
              <a:rPr lang="en-US" altLang="ko-KR" b="1" dirty="0"/>
              <a:t> 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버전 트리</a:t>
            </a:r>
            <a:r>
              <a:rPr lang="en-US" altLang="ko-KR"/>
              <a:t>[</a:t>
            </a:r>
            <a:r>
              <a:rPr lang="ko-KR" altLang="en-US"/>
              <a:t>위키백과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3379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92D511A-54FD-4F49-B24F-02B5285A3AB8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3796" name="내용 개체 틀 4" descr="2048px-Unix_history-simple_en_svg.pn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196975"/>
            <a:ext cx="8113712" cy="516255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</a:t>
            </a:r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V</a:t>
            </a:r>
            <a:endParaRPr lang="ko-KR" altLang="en-US"/>
          </a:p>
        </p:txBody>
      </p:sp>
      <p:sp>
        <p:nvSpPr>
          <p:cNvPr id="358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977B9BA2-933E-436C-9317-1A6C4689F1C7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50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벨 연구소에서 개발된 버전이 발전하여 </a:t>
            </a:r>
            <a:r>
              <a:rPr lang="ko-KR" altLang="en-US" b="1" dirty="0"/>
              <a:t>시스템 </a:t>
            </a:r>
            <a:r>
              <a:rPr lang="en-US" altLang="ko-KR" b="1" dirty="0"/>
              <a:t>V</a:t>
            </a:r>
            <a:r>
              <a:rPr lang="ko-KR" altLang="en-US" dirty="0"/>
              <a:t>가 됨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유닉스 버전 중의 최초의 대표적인 성공 사례 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여러 유틸리티가 공개되면서 일반 사용자들에 확산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다양한 상업용 버전으로 발전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en-US" altLang="ko-KR" dirty="0"/>
              <a:t>AIX, Sun</a:t>
            </a:r>
            <a:r>
              <a:rPr lang="ko-KR" altLang="en-US" dirty="0"/>
              <a:t>의 </a:t>
            </a:r>
            <a:r>
              <a:rPr lang="en-US" altLang="ko-KR" dirty="0"/>
              <a:t>Solaris, HP</a:t>
            </a:r>
            <a:r>
              <a:rPr lang="ko-KR" altLang="en-US" dirty="0"/>
              <a:t>의 </a:t>
            </a:r>
            <a:r>
              <a:rPr lang="en-US" altLang="ko-KR" dirty="0"/>
              <a:t>UP-UX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98938"/>
            <a:ext cx="32766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BSD </a:t>
            </a:r>
            <a:r>
              <a:rPr lang="ko-KR" altLang="en-US"/>
              <a:t>유닉스</a:t>
            </a:r>
          </a:p>
        </p:txBody>
      </p:sp>
      <p:sp>
        <p:nvSpPr>
          <p:cNvPr id="378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C0953FBA-09DF-4997-8B8B-7F7F63BEA92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3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공개 소스코드를 기반으로 버클리대학교에서 개선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지속적으로 발전하여 </a:t>
            </a:r>
            <a:r>
              <a:rPr lang="en-US" altLang="ko-KR" dirty="0"/>
              <a:t>BSD 4.3 </a:t>
            </a:r>
            <a:r>
              <a:rPr lang="ko-KR" altLang="en-US" dirty="0"/>
              <a:t>버전이 개발됨</a:t>
            </a:r>
            <a:endParaRPr lang="en-US" altLang="ko-KR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주요 기능 개선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메모리 관리 기능 향상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네트워킹 기능 추가</a:t>
            </a:r>
            <a:endParaRPr lang="en-US" altLang="ko-KR" dirty="0"/>
          </a:p>
          <a:p>
            <a:pPr lvl="2" eaLnBrk="1" hangingPunct="1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altLang="ko-KR" dirty="0"/>
              <a:t>TCP/IP </a:t>
            </a:r>
            <a:r>
              <a:rPr lang="ko-KR" altLang="en-US" dirty="0"/>
              <a:t>네트워킹</a:t>
            </a:r>
            <a:r>
              <a:rPr lang="en-US" altLang="ko-KR" dirty="0"/>
              <a:t>,</a:t>
            </a:r>
            <a:r>
              <a:rPr lang="ko-KR" altLang="en-US" dirty="0"/>
              <a:t> 소켓</a:t>
            </a:r>
            <a:r>
              <a:rPr lang="en-US" altLang="ko-KR" dirty="0"/>
              <a:t>(Socket) </a:t>
            </a:r>
            <a:r>
              <a:rPr lang="ko-KR" altLang="en-US" dirty="0"/>
              <a:t>등</a:t>
            </a:r>
            <a:r>
              <a:rPr lang="en-US" altLang="ko-KR" dirty="0"/>
              <a:t> 	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dirty="0"/>
              <a:t>상업용 운영체제의 기초</a:t>
            </a:r>
            <a:endParaRPr lang="en-US" altLang="ko-KR" dirty="0"/>
          </a:p>
          <a:p>
            <a:pPr lvl="1" eaLnBrk="1" hangingPunct="1">
              <a:lnSpc>
                <a:spcPct val="130000"/>
              </a:lnSpc>
              <a:defRPr/>
            </a:pPr>
            <a:r>
              <a:rPr lang="ko-KR" altLang="en-US" dirty="0"/>
              <a:t>썬 </a:t>
            </a:r>
            <a:r>
              <a:rPr lang="en-US" altLang="ko-KR" dirty="0"/>
              <a:t>OS(Sun OS),</a:t>
            </a:r>
            <a:r>
              <a:rPr lang="ko-KR" altLang="en-US" dirty="0"/>
              <a:t> 맥 </a:t>
            </a:r>
            <a:r>
              <a:rPr lang="en-US" altLang="ko-KR" dirty="0"/>
              <a:t>OS(Mac OS)</a:t>
            </a:r>
            <a:r>
              <a:rPr lang="ko-KR" altLang="en-US" dirty="0"/>
              <a:t> 등</a:t>
            </a:r>
            <a:endParaRPr lang="en-US" altLang="ko-KR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  <a:p>
            <a:pPr eaLnBrk="1" hangingPunct="1">
              <a:defRPr/>
            </a:pPr>
            <a:endParaRPr lang="ko-KR" altLang="en-US" dirty="0"/>
          </a:p>
        </p:txBody>
      </p:sp>
      <p:pic>
        <p:nvPicPr>
          <p:cNvPr id="1026" name="Picture 2" descr="BSD UNIX - Network Encyclo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20888"/>
            <a:ext cx="21336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리눅스</a:t>
            </a:r>
          </a:p>
        </p:txBody>
      </p:sp>
      <p:sp>
        <p:nvSpPr>
          <p:cNvPr id="39939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D65A1AA-9412-4ADA-9643-72D899F30D6D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4213" y="1412874"/>
            <a:ext cx="7772400" cy="5112470"/>
          </a:xfrm>
        </p:spPr>
        <p:txBody>
          <a:bodyPr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PC</a:t>
            </a:r>
            <a:r>
              <a:rPr lang="ko-KR" altLang="en-US" dirty="0"/>
              <a:t>를 위한 효율적인 유닉스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ko-KR" altLang="en-US" dirty="0">
                <a:latin typeface="Arial" charset="0"/>
              </a:rPr>
              <a:t>시스템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1991</a:t>
            </a:r>
            <a:r>
              <a:rPr lang="ko-KR" altLang="en-US" dirty="0"/>
              <a:t>년 헬싱키 대학의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Linus Torvalds</a:t>
            </a:r>
            <a:r>
              <a:rPr lang="ko-KR" altLang="en-US" dirty="0"/>
              <a:t>에 의해 개발됨</a:t>
            </a:r>
            <a:endParaRPr lang="en-US" altLang="ko-KR" dirty="0"/>
          </a:p>
          <a:p>
            <a:pPr lvl="4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altLang="ko-KR" dirty="0">
              <a:latin typeface="Arial" charset="0"/>
              <a:ea typeface="바탕체" pitchFamily="17" charset="-127"/>
            </a:endParaRP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소스코드가 공개</a:t>
            </a:r>
            <a:endParaRPr lang="en-US" altLang="ko-KR" dirty="0"/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인터넷 상에서 </a:t>
            </a:r>
            <a:r>
              <a:rPr lang="ko-KR" altLang="en-US" dirty="0" err="1"/>
              <a:t>자원자들에</a:t>
            </a:r>
            <a:r>
              <a:rPr lang="ko-KR" altLang="en-US" dirty="0"/>
              <a:t> 의해서 기능 추가 및 확장됨</a:t>
            </a:r>
            <a:endParaRPr lang="en-US" altLang="ko-KR" dirty="0"/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공용 도메인 상의 무료</a:t>
            </a:r>
            <a:r>
              <a:rPr lang="ko-KR" altLang="en-US" dirty="0">
                <a:latin typeface="Arial" charset="0"/>
                <a:ea typeface="바탕체" pitchFamily="17" charset="-127"/>
              </a:rPr>
              <a:t> </a:t>
            </a:r>
            <a:r>
              <a:rPr lang="en-US" altLang="ko-KR" dirty="0">
                <a:latin typeface="Arial" charset="0"/>
                <a:ea typeface="바탕체" pitchFamily="17" charset="-127"/>
              </a:rPr>
              <a:t>OS</a:t>
            </a:r>
          </a:p>
          <a:p>
            <a:pPr lvl="4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altLang="ko-KR" dirty="0">
              <a:latin typeface="Arial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>
                <a:latin typeface="Arial" charset="0"/>
              </a:rPr>
              <a:t>다양한 하드웨어 플랫폼에 </a:t>
            </a:r>
            <a:r>
              <a:rPr lang="ko-KR" altLang="en-US" dirty="0" err="1">
                <a:latin typeface="Arial" charset="0"/>
              </a:rPr>
              <a:t>포팅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가능</a:t>
            </a:r>
            <a:endParaRPr lang="en-US" altLang="ko-KR" dirty="0">
              <a:latin typeface="Arial" charset="0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</a:rPr>
              <a:t>PC, </a:t>
            </a:r>
            <a:r>
              <a:rPr lang="ko-KR" altLang="en-US" dirty="0">
                <a:latin typeface="Arial" charset="0"/>
              </a:rPr>
              <a:t>워크스테이션</a:t>
            </a:r>
            <a:r>
              <a:rPr lang="en-US" altLang="ko-KR" dirty="0">
                <a:latin typeface="Arial" charset="0"/>
              </a:rPr>
              <a:t>, </a:t>
            </a:r>
            <a:r>
              <a:rPr lang="ko-KR" altLang="en-US" dirty="0">
                <a:latin typeface="Arial" charset="0"/>
              </a:rPr>
              <a:t>서버</a:t>
            </a:r>
            <a:r>
              <a:rPr lang="en-US" altLang="ko-KR" dirty="0">
                <a:latin typeface="Arial" charset="0"/>
              </a:rPr>
              <a:t>, </a:t>
            </a:r>
            <a:r>
              <a:rPr lang="ko-KR" altLang="en-US" dirty="0" err="1">
                <a:latin typeface="Arial" charset="0"/>
              </a:rPr>
              <a:t>메인프레임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등</a:t>
            </a:r>
            <a:endParaRPr lang="en-US" altLang="ko-KR" dirty="0">
              <a:latin typeface="Arial" charset="0"/>
            </a:endParaRPr>
          </a:p>
          <a:p>
            <a:pPr marL="548640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dirty="0">
                <a:latin typeface="Arial" charset="0"/>
              </a:rPr>
              <a:t>놀라운 성능 및 안정성</a:t>
            </a:r>
            <a:endParaRPr lang="en-US" altLang="ko-KR" dirty="0">
              <a:latin typeface="Arial" charset="0"/>
            </a:endParaRPr>
          </a:p>
          <a:p>
            <a:pPr marL="1097915" lvl="3" indent="-274320" algn="just" eaLnBrk="1" fontAlgn="auto" hangingPunct="1">
              <a:spcAft>
                <a:spcPts val="0"/>
              </a:spcAft>
              <a:defRPr/>
            </a:pPr>
            <a:r>
              <a:rPr lang="en-US" altLang="ko-KR" sz="800" dirty="0">
                <a:latin typeface="Arial" charset="0"/>
                <a:ea typeface="바탕체" pitchFamily="17" charset="-127"/>
              </a:rPr>
              <a:t>	</a:t>
            </a:r>
          </a:p>
          <a:p>
            <a:pPr marL="274320" indent="-274320" algn="just" eaLnBrk="1" fontAlgn="auto" hangingPunct="1">
              <a:spcAft>
                <a:spcPts val="0"/>
              </a:spcAft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GNU </a:t>
            </a:r>
            <a:r>
              <a:rPr lang="ko-KR" altLang="en-US" dirty="0"/>
              <a:t>소프트웨어와 함께 배포</a:t>
            </a:r>
            <a:endParaRPr lang="en-US" altLang="ko-KR" dirty="0"/>
          </a:p>
          <a:p>
            <a:pPr marL="548958" lvl="1" indent="-274320" algn="just" eaLnBrk="1" fontAlgn="auto" hangingPunct="1">
              <a:spcAft>
                <a:spcPts val="0"/>
              </a:spcAft>
              <a:defRPr/>
            </a:pPr>
            <a:r>
              <a:rPr lang="en-US" altLang="ko-KR" sz="1800" dirty="0">
                <a:latin typeface="Arial" charset="0"/>
              </a:rPr>
              <a:t>GNU/Linux </a:t>
            </a:r>
            <a:r>
              <a:rPr lang="ko-KR" altLang="en-US" sz="1800" dirty="0">
                <a:latin typeface="Arial" charset="0"/>
              </a:rPr>
              <a:t>운영체제</a:t>
            </a:r>
            <a:endParaRPr lang="en-US" altLang="ko-KR" sz="1800" dirty="0">
              <a:latin typeface="Arial" charset="0"/>
            </a:endParaRPr>
          </a:p>
          <a:p>
            <a:pPr marL="548958" lvl="1" indent="-274320" algn="just" eaLnBrk="1" fontAlgn="auto" hangingPunct="1">
              <a:spcAft>
                <a:spcPts val="0"/>
              </a:spcAft>
              <a:defRPr/>
            </a:pPr>
            <a:r>
              <a:rPr lang="ko-KR" altLang="en-US" sz="1800" dirty="0">
                <a:latin typeface="Arial" charset="0"/>
              </a:rPr>
              <a:t>다양한 응용 프로그램</a:t>
            </a:r>
            <a:endParaRPr lang="en-US" altLang="ko-KR" sz="1800" dirty="0">
              <a:latin typeface="Arial" charset="0"/>
            </a:endParaRPr>
          </a:p>
        </p:txBody>
      </p:sp>
      <p:pic>
        <p:nvPicPr>
          <p:cNvPr id="39941" name="Picture 2" descr="File:Tux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60350"/>
            <a:ext cx="7239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http://upload.wikimedia.org/wikipedia/commons/thumb/7/71/Linus_Torvalds_cropped.jpeg/150px-Linus_Torvalds_cropped.jpeg">
            <a:hlinkClick r:id="rId5" tooltip="Richard Stallman, left, founder of the GNU project, and Linus Torvalds, right, author of the Linux kernel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57" y="1208761"/>
            <a:ext cx="1076578" cy="136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AA95D-DB3C-6041-B6C7-309BADE6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57696-89D5-8C47-A44E-57DBDF0D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CA94D250-6D97-A845-84B5-4FD7DA8E26CC}"/>
              </a:ext>
            </a:extLst>
          </p:cNvPr>
          <p:cNvSpPr txBox="1">
            <a:spLocks/>
          </p:cNvSpPr>
          <p:nvPr/>
        </p:nvSpPr>
        <p:spPr>
          <a:xfrm>
            <a:off x="927096" y="2157323"/>
            <a:ext cx="5166938" cy="474169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ko-KR" altLang="en-US" sz="3000" b="1" spc="500" dirty="0" err="1">
                <a:solidFill>
                  <a:srgbClr val="333333"/>
                </a:solidFill>
                <a:latin typeface="+mn-ea"/>
                <a:ea typeface="+mn-ea"/>
              </a:rPr>
              <a:t>창병모</a:t>
            </a:r>
            <a:endParaRPr lang="ko-KR" altLang="en-US" sz="3000" b="1" spc="500" dirty="0">
              <a:solidFill>
                <a:srgbClr val="333333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7778A-3208-1F4E-A19E-52EDAC4DCD3D}"/>
              </a:ext>
            </a:extLst>
          </p:cNvPr>
          <p:cNvSpPr txBox="1"/>
          <p:nvPr/>
        </p:nvSpPr>
        <p:spPr>
          <a:xfrm>
            <a:off x="864754" y="3019452"/>
            <a:ext cx="5229280" cy="815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4938" indent="-134938">
              <a:lnSpc>
                <a:spcPts val="2960"/>
              </a:lnSpc>
              <a:buClr>
                <a:srgbClr val="666666"/>
              </a:buClr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숙명여자대학교 소프트웨어학부 교수</a:t>
            </a:r>
          </a:p>
          <a:p>
            <a:pPr marL="134938" indent="-134938">
              <a:lnSpc>
                <a:spcPts val="2960"/>
              </a:lnSpc>
              <a:buClr>
                <a:srgbClr val="666666"/>
              </a:buClr>
              <a:buFont typeface="Arial" panose="020B0604020202020204" pitchFamily="34" charset="0"/>
              <a:buChar char="•"/>
              <a:tabLst>
                <a:tab pos="176213" algn="l"/>
              </a:tabLst>
            </a:pPr>
            <a:r>
              <a:rPr lang="en-US" altLang="ko-KR" dirty="0">
                <a:solidFill>
                  <a:srgbClr val="666666"/>
                </a:solidFill>
                <a:latin typeface="+mn-ea"/>
                <a:ea typeface="+mn-ea"/>
              </a:rPr>
              <a:t>http://cs.sookmyung.ac.kr/~chang</a:t>
            </a:r>
            <a:endParaRPr lang="ko-KR" altLang="en-US" dirty="0">
              <a:solidFill>
                <a:srgbClr val="666666"/>
              </a:solidFill>
              <a:latin typeface="+mn-ea"/>
              <a:ea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C60CF-875C-6348-82A7-7D9FA26377FA}"/>
              </a:ext>
            </a:extLst>
          </p:cNvPr>
          <p:cNvCxnSpPr>
            <a:cxnSpLocks/>
          </p:cNvCxnSpPr>
          <p:nvPr/>
        </p:nvCxnSpPr>
        <p:spPr>
          <a:xfrm>
            <a:off x="945480" y="2858676"/>
            <a:ext cx="730921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2">
            <a:extLst>
              <a:ext uri="{FF2B5EF4-FFF2-40B4-BE49-F238E27FC236}">
                <a16:creationId xmlns:a16="http://schemas.microsoft.com/office/drawing/2014/main" id="{277AA031-6EFF-F14B-A125-8DDA6DCECC5C}"/>
              </a:ext>
            </a:extLst>
          </p:cNvPr>
          <p:cNvSpPr txBox="1"/>
          <p:nvPr/>
        </p:nvSpPr>
        <p:spPr>
          <a:xfrm>
            <a:off x="945480" y="1831832"/>
            <a:ext cx="3626521" cy="213039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  <a:tabLst>
                <a:tab pos="399574" algn="l"/>
                <a:tab pos="789623" algn="l"/>
                <a:tab pos="1180148" algn="l"/>
                <a:tab pos="1784985" algn="l"/>
                <a:tab pos="2175034" algn="l"/>
                <a:tab pos="2565559" algn="l"/>
                <a:tab pos="2955608" algn="l"/>
                <a:tab pos="3346133" algn="l"/>
                <a:tab pos="3736181" algn="l"/>
              </a:tabLst>
            </a:pPr>
            <a:r>
              <a:rPr lang="ko-KR" altLang="en-US" sz="1300" b="1" spc="670" dirty="0" err="1">
                <a:solidFill>
                  <a:srgbClr val="3974F6"/>
                </a:solidFill>
                <a:latin typeface="+mn-ea"/>
                <a:ea typeface="+mn-ea"/>
                <a:cs typeface="Noto Sans CJK KR"/>
              </a:rPr>
              <a:t>강사소개</a:t>
            </a:r>
            <a:endParaRPr sz="1300" spc="670" dirty="0">
              <a:solidFill>
                <a:srgbClr val="3974F6"/>
              </a:solidFill>
              <a:latin typeface="+mn-ea"/>
              <a:ea typeface="+mn-ea"/>
              <a:cs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428118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솔라리스</a:t>
            </a:r>
            <a:r>
              <a:rPr lang="en-US" altLang="ko-KR"/>
              <a:t>(Solaris)</a:t>
            </a:r>
            <a:endParaRPr lang="ko-KR" altLang="en-US"/>
          </a:p>
        </p:txBody>
      </p:sp>
      <p:sp>
        <p:nvSpPr>
          <p:cNvPr id="4403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0CD2D5C-7FD8-4992-A125-D01B536125A7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60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썬</a:t>
            </a:r>
            <a:r>
              <a:rPr lang="en-US" altLang="ko-KR"/>
              <a:t>(SUN)</a:t>
            </a:r>
            <a:r>
              <a:rPr lang="ko-KR" altLang="en-US"/>
              <a:t>에서 개발한 시스템 </a:t>
            </a:r>
            <a:r>
              <a:rPr lang="en-US" altLang="ko-KR"/>
              <a:t>V </a:t>
            </a:r>
            <a:r>
              <a:rPr lang="ko-KR" altLang="en-US"/>
              <a:t>기반의 운영체제 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썬 워크스테이션에서 전문가들이 주로 사용</a:t>
            </a:r>
            <a:endParaRPr lang="en-US" altLang="ko-KR"/>
          </a:p>
          <a:p>
            <a:pPr lvl="1" eaLnBrk="1" hangingPunct="1"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pic>
        <p:nvPicPr>
          <p:cNvPr id="440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0038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맥 </a:t>
            </a:r>
            <a:r>
              <a:rPr lang="en-US" altLang="ko-KR"/>
              <a:t>OS(Mac OS)</a:t>
            </a:r>
            <a:endParaRPr lang="ko-KR" altLang="en-US"/>
          </a:p>
        </p:txBody>
      </p:sp>
      <p:sp>
        <p:nvSpPr>
          <p:cNvPr id="4608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2F80F43-E795-41F6-B88F-BED694A35853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62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/>
              <a:t>1984</a:t>
            </a:r>
            <a:r>
              <a:rPr lang="ko-KR" altLang="en-US"/>
              <a:t>년 애플 매킨토시 컴퓨터용 운영체제로 개발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개인용 컴퓨터에 </a:t>
            </a:r>
            <a:r>
              <a:rPr lang="en-US" altLang="ko-KR"/>
              <a:t>GUI</a:t>
            </a:r>
            <a:r>
              <a:rPr lang="ko-KR" altLang="en-US"/>
              <a:t>를 처음으로 도입</a:t>
            </a:r>
            <a:endParaRPr lang="en-US" altLang="ko-KR"/>
          </a:p>
          <a:p>
            <a:pPr eaLnBrk="1" hangingPunct="1">
              <a:defRPr/>
            </a:pPr>
            <a:r>
              <a:rPr lang="ko-KR" altLang="en-US"/>
              <a:t>맥 </a:t>
            </a:r>
            <a:r>
              <a:rPr lang="en-US" altLang="ko-KR"/>
              <a:t>OS X</a:t>
            </a:r>
          </a:p>
          <a:p>
            <a:pPr lvl="1" eaLnBrk="1" hangingPunct="1">
              <a:defRPr/>
            </a:pPr>
            <a:r>
              <a:rPr lang="en-US" altLang="ko-KR"/>
              <a:t>2002</a:t>
            </a:r>
            <a:r>
              <a:rPr lang="ko-KR" altLang="en-US"/>
              <a:t>년에 </a:t>
            </a:r>
            <a:r>
              <a:rPr lang="en-US" altLang="ko-KR"/>
              <a:t>NeXTSTEP </a:t>
            </a:r>
            <a:r>
              <a:rPr lang="ko-KR" altLang="en-US"/>
              <a:t>운영체제와 </a:t>
            </a:r>
            <a:r>
              <a:rPr lang="en-US" altLang="ko-KR"/>
              <a:t>BSD </a:t>
            </a:r>
            <a:r>
              <a:rPr lang="ko-KR" altLang="en-US"/>
              <a:t>유닉스를 기반으로 개발</a:t>
            </a:r>
            <a:endParaRPr lang="en-US" altLang="ko-KR"/>
          </a:p>
          <a:p>
            <a:pPr lvl="1" eaLnBrk="1" hangingPunct="1">
              <a:defRPr/>
            </a:pPr>
            <a:r>
              <a:rPr lang="ko-KR" altLang="en-US"/>
              <a:t>문서편집</a:t>
            </a:r>
            <a:r>
              <a:rPr lang="en-US" altLang="ko-KR"/>
              <a:t>, </a:t>
            </a:r>
            <a:r>
              <a:rPr lang="ko-KR" altLang="en-US"/>
              <a:t>그래픽</a:t>
            </a:r>
            <a:r>
              <a:rPr lang="en-US" altLang="ko-KR"/>
              <a:t>, </a:t>
            </a:r>
            <a:r>
              <a:rPr lang="ko-KR" altLang="en-US"/>
              <a:t>멀티미디어 등의 분야에서 많이 사용됨</a:t>
            </a:r>
            <a:endParaRPr lang="en-US" altLang="ko-KR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altLang="ko-KR"/>
          </a:p>
          <a:p>
            <a:pPr eaLnBrk="1" hangingPunct="1">
              <a:defRPr/>
            </a:pPr>
            <a:endParaRPr lang="ko-KR" altLang="en-US"/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6086" name="_x50896336" descr="EMB0000148c18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429000"/>
            <a:ext cx="475138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+mn-ea"/>
                <a:ea typeface="+mn-ea"/>
              </a:rPr>
              <a:t>모바일 기기용 운영체제</a:t>
            </a:r>
          </a:p>
        </p:txBody>
      </p:sp>
      <p:sp>
        <p:nvSpPr>
          <p:cNvPr id="4813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5816596-3DB1-4129-AEA7-9144806258B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13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ko-KR" altLang="en-US" sz="2200" b="1"/>
              <a:t>안드로이드</a:t>
            </a:r>
            <a:r>
              <a:rPr lang="en-US" altLang="ko-KR" sz="2200"/>
              <a:t>(Android)</a:t>
            </a:r>
            <a:r>
              <a:rPr lang="ko-KR" altLang="en-US" sz="2200"/>
              <a:t> </a:t>
            </a:r>
            <a:endParaRPr lang="en-US" altLang="ko-KR" sz="2200"/>
          </a:p>
          <a:p>
            <a:pPr lvl="1" eaLnBrk="1" hangingPunct="1"/>
            <a:r>
              <a:rPr lang="ko-KR" altLang="en-US" sz="1800"/>
              <a:t>리눅스 기반 모바일 기기용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주로 스마트폰</a:t>
            </a:r>
            <a:r>
              <a:rPr lang="en-US" altLang="ko-KR" sz="1800"/>
              <a:t>, </a:t>
            </a:r>
            <a:r>
              <a:rPr lang="ko-KR" altLang="en-US" sz="1800"/>
              <a:t>태블릿 </a:t>
            </a:r>
            <a:r>
              <a:rPr lang="en-US" altLang="ko-KR" sz="1800"/>
              <a:t>PC </a:t>
            </a:r>
            <a:r>
              <a:rPr lang="ko-KR" altLang="en-US" sz="1800"/>
              <a:t>등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개방형 운영체제로 소스 코드 등 공개</a:t>
            </a:r>
            <a:endParaRPr lang="en-US" altLang="ko-KR" sz="1800"/>
          </a:p>
          <a:p>
            <a:pPr eaLnBrk="1" hangingPunct="1">
              <a:buFont typeface="Wingdings" panose="05000000000000000000" pitchFamily="2" charset="2"/>
              <a:buNone/>
            </a:pPr>
            <a:endParaRPr lang="ko-KR" altLang="en-US"/>
          </a:p>
        </p:txBody>
      </p:sp>
      <p:sp>
        <p:nvSpPr>
          <p:cNvPr id="48133" name="내용 개체 틀 4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041775" cy="4937125"/>
          </a:xfrm>
        </p:spPr>
        <p:txBody>
          <a:bodyPr/>
          <a:lstStyle/>
          <a:p>
            <a:pPr eaLnBrk="1" hangingPunct="1"/>
            <a:r>
              <a:rPr lang="en-US" altLang="ko-KR" sz="2200"/>
              <a:t>iOS</a:t>
            </a:r>
          </a:p>
          <a:p>
            <a:pPr lvl="1" eaLnBrk="1" hangingPunct="1"/>
            <a:r>
              <a:rPr lang="ko-KR" altLang="en-US" sz="1800"/>
              <a:t>맥 </a:t>
            </a:r>
            <a:r>
              <a:rPr lang="en-US" altLang="ko-KR" sz="1800"/>
              <a:t>OS X</a:t>
            </a:r>
            <a:r>
              <a:rPr lang="ko-KR" altLang="en-US" sz="1800"/>
              <a:t>를 기반으로 개발된 모바일 기기용 운영체제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애플사의 </a:t>
            </a:r>
            <a:r>
              <a:rPr lang="en-US" altLang="ko-KR" sz="1800"/>
              <a:t>iPhone, iPad, iPod </a:t>
            </a:r>
          </a:p>
          <a:p>
            <a:pPr eaLnBrk="1" hangingPunct="1"/>
            <a:endParaRPr lang="ko-KR" altLang="en-US"/>
          </a:p>
        </p:txBody>
      </p:sp>
      <p:pic>
        <p:nvPicPr>
          <p:cNvPr id="48134" name="_x50917256" descr="EMB0000148c18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213100"/>
            <a:ext cx="17938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_x83532608" descr="EMB0000148c18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213100"/>
            <a:ext cx="170656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08500"/>
            <a:ext cx="11430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1.4 </a:t>
            </a:r>
            <a:r>
              <a:rPr lang="ko-KR" altLang="en-US" sz="4400" b="0" dirty="0" err="1"/>
              <a:t>리눅스</a:t>
            </a:r>
            <a:r>
              <a:rPr lang="ko-KR" altLang="en-US" sz="4400" b="0" dirty="0"/>
              <a:t> 설치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5018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8AD33C7A-1B75-42EC-AE9B-12C5BA10ABF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리눅스 설치</a:t>
            </a:r>
          </a:p>
        </p:txBody>
      </p:sp>
      <p:sp>
        <p:nvSpPr>
          <p:cNvPr id="5222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7CBD416D-E0C6-4FCA-9FBC-E619C110910F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70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8229600" cy="495957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 err="1"/>
              <a:t>배포판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커널은 공유함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 err="1"/>
              <a:t>배포판마다</a:t>
            </a:r>
            <a:r>
              <a:rPr lang="ko-KR" altLang="en-US" dirty="0"/>
              <a:t> 조금씩 다른 데스크톱 환경이나 응용 프로그램 제공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상업용 </a:t>
            </a:r>
            <a:r>
              <a:rPr lang="ko-KR" altLang="en-US" dirty="0" err="1"/>
              <a:t>배포판</a:t>
            </a:r>
            <a:r>
              <a:rPr lang="en-US" altLang="ko-KR" dirty="0"/>
              <a:t> : </a:t>
            </a:r>
            <a:r>
              <a:rPr lang="ko-KR" altLang="en-US" dirty="0" err="1"/>
              <a:t>레드햇</a:t>
            </a:r>
            <a:r>
              <a:rPr lang="en-US" altLang="ko-KR" dirty="0"/>
              <a:t>(</a:t>
            </a:r>
            <a:r>
              <a:rPr lang="en-US" altLang="ko-KR" dirty="0" err="1"/>
              <a:t>RedHat</a:t>
            </a:r>
            <a:r>
              <a:rPr lang="en-US" altLang="ko-KR" dirty="0"/>
              <a:t>) 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무료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 eaLnBrk="1" hangingPunct="1">
              <a:lnSpc>
                <a:spcPct val="120000"/>
              </a:lnSpc>
              <a:defRPr/>
            </a:pPr>
            <a:r>
              <a:rPr lang="ko-KR" altLang="en-US" dirty="0"/>
              <a:t>우분투</a:t>
            </a:r>
            <a:r>
              <a:rPr lang="en-US" altLang="ko-KR" dirty="0"/>
              <a:t>(Ubuntu), CentOS, </a:t>
            </a:r>
            <a:r>
              <a:rPr lang="ko-KR" altLang="en-US" dirty="0" err="1"/>
              <a:t>페도라</a:t>
            </a:r>
            <a:r>
              <a:rPr lang="en-US" altLang="ko-KR" dirty="0"/>
              <a:t>(Fedora)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3" eaLnBrk="1" hangingPunct="1">
              <a:lnSpc>
                <a:spcPct val="120000"/>
              </a:lnSpc>
              <a:defRPr/>
            </a:pPr>
            <a:r>
              <a:rPr lang="en-US" altLang="ko-KR" dirty="0"/>
              <a:t>	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ko-KR" altLang="en-US" dirty="0"/>
              <a:t>데스크톱 환경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그래픽 사용자 인터페이스</a:t>
            </a:r>
            <a:r>
              <a:rPr lang="en-US" altLang="ko-KR" dirty="0"/>
              <a:t>(GUI)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ko-KR" altLang="en-US" dirty="0"/>
              <a:t>데스크톱 환경에 따라 사용방법이나 응용 프로그램이 조금씩 다름</a:t>
            </a:r>
            <a:endParaRPr lang="en-US" altLang="ko-KR" dirty="0"/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ko-KR" dirty="0"/>
              <a:t>GNOME, KDE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ko-KR" altLang="en-US" dirty="0" err="1">
                <a:latin typeface="+mn-ea"/>
                <a:ea typeface="+mn-ea"/>
              </a:rPr>
              <a:t>배포판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427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3FE6C074-A2B0-4C45-823D-DB2F4CF22A2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276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775" cy="4937125"/>
          </a:xfrm>
        </p:spPr>
        <p:txBody>
          <a:bodyPr/>
          <a:lstStyle/>
          <a:p>
            <a:pPr eaLnBrk="1" hangingPunct="1"/>
            <a:r>
              <a:rPr lang="ko-KR" altLang="en-US" sz="2200" dirty="0"/>
              <a:t>우분투</a:t>
            </a:r>
            <a:r>
              <a:rPr lang="en-US" altLang="ko-KR" sz="2200" dirty="0"/>
              <a:t>(Ubuntu)</a:t>
            </a:r>
            <a:endParaRPr lang="ko-KR" altLang="en-US" sz="2200" dirty="0"/>
          </a:p>
          <a:p>
            <a:pPr lvl="1" eaLnBrk="1" hangingPunct="1"/>
            <a:r>
              <a:rPr lang="ko-KR" altLang="en-US" sz="1800" dirty="0"/>
              <a:t>데스크톱에서 많이 사용되는    무료 </a:t>
            </a:r>
            <a:r>
              <a:rPr lang="ko-KR" altLang="en-US" sz="1800" dirty="0" err="1"/>
              <a:t>배포판</a:t>
            </a:r>
            <a:endParaRPr lang="en-US" altLang="ko-KR" sz="1800" dirty="0"/>
          </a:p>
          <a:p>
            <a:pPr lvl="1" eaLnBrk="1" hangingPunct="1"/>
            <a:r>
              <a:rPr lang="ko-KR" altLang="en-US" sz="2000" dirty="0"/>
              <a:t>쉬운 설치 및  사용</a:t>
            </a:r>
          </a:p>
          <a:p>
            <a:pPr lvl="1" eaLnBrk="1" hangingPunct="1"/>
            <a:r>
              <a:rPr lang="en-US" altLang="ko-KR" sz="1800" dirty="0"/>
              <a:t>http://www.ubuntu.com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ko-KR" altLang="en-US" dirty="0"/>
          </a:p>
        </p:txBody>
      </p:sp>
      <p:sp>
        <p:nvSpPr>
          <p:cNvPr id="54277" name="내용 개체 틀 4"/>
          <p:cNvSpPr>
            <a:spLocks noGrp="1"/>
          </p:cNvSpPr>
          <p:nvPr>
            <p:ph sz="quarter" idx="2"/>
          </p:nvPr>
        </p:nvSpPr>
        <p:spPr>
          <a:xfrm>
            <a:off x="4632325" y="1216025"/>
            <a:ext cx="4332288" cy="4937125"/>
          </a:xfrm>
        </p:spPr>
        <p:txBody>
          <a:bodyPr/>
          <a:lstStyle/>
          <a:p>
            <a:pPr eaLnBrk="1" hangingPunct="1"/>
            <a:r>
              <a:rPr lang="en-US" altLang="ko-KR" sz="2200"/>
              <a:t>CentOS</a:t>
            </a:r>
          </a:p>
          <a:p>
            <a:pPr lvl="1" eaLnBrk="1" hangingPunct="1"/>
            <a:r>
              <a:rPr lang="en-US" altLang="ko-KR" sz="1800"/>
              <a:t>RedHat Enterprise </a:t>
            </a:r>
            <a:r>
              <a:rPr lang="ko-KR" altLang="en-US" sz="1800"/>
              <a:t>배포판을 기반으로 하는 무료 운영체제</a:t>
            </a:r>
            <a:endParaRPr lang="en-US" altLang="ko-KR" sz="1800"/>
          </a:p>
          <a:p>
            <a:pPr lvl="1" eaLnBrk="1" hangingPunct="1"/>
            <a:r>
              <a:rPr lang="ko-KR" altLang="en-US" sz="1800"/>
              <a:t>주로 서버용으로</a:t>
            </a:r>
            <a:r>
              <a:rPr lang="en-US" altLang="ko-KR" sz="1800"/>
              <a:t> </a:t>
            </a:r>
            <a:r>
              <a:rPr lang="ko-KR" altLang="en-US" sz="1800"/>
              <a:t>많이 사용되며</a:t>
            </a:r>
            <a:r>
              <a:rPr lang="en-US" altLang="ko-KR" sz="1800"/>
              <a:t> </a:t>
            </a:r>
          </a:p>
          <a:p>
            <a:pPr lvl="1" eaLnBrk="1" hangingPunct="1"/>
            <a:r>
              <a:rPr lang="ko-KR" altLang="en-US" sz="1800"/>
              <a:t>데스크톱용</a:t>
            </a:r>
            <a:r>
              <a:rPr lang="en-US" altLang="ko-KR" sz="1800"/>
              <a:t>, </a:t>
            </a:r>
            <a:r>
              <a:rPr lang="ko-KR" altLang="en-US" sz="1800"/>
              <a:t>워크스테이션용도 제공</a:t>
            </a:r>
            <a:endParaRPr lang="en-US" altLang="ko-KR" sz="1800"/>
          </a:p>
          <a:p>
            <a:pPr lvl="1" eaLnBrk="1" hangingPunct="1"/>
            <a:r>
              <a:rPr lang="en-US" altLang="ko-KR" sz="1800"/>
              <a:t>http://www.centos.org</a:t>
            </a:r>
          </a:p>
          <a:p>
            <a:pPr eaLnBrk="1" hangingPunct="1"/>
            <a:endParaRPr lang="ko-KR" altLang="en-US"/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86EE26F7-B2D2-4664-BFBB-83819D8C9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86" y="3253720"/>
            <a:ext cx="3994510" cy="3002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3343F9-13B7-484D-A254-712AA6BEDB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1" y="3262066"/>
            <a:ext cx="4459048" cy="3002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리눅스 설치 방법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248" cy="5018112"/>
          </a:xfrm>
        </p:spPr>
        <p:txBody>
          <a:bodyPr/>
          <a:lstStyle/>
          <a:p>
            <a:pPr>
              <a:defRPr/>
            </a:pPr>
            <a:r>
              <a:rPr lang="ko-KR" altLang="en-US" sz="2200" dirty="0"/>
              <a:t>내 </a:t>
            </a:r>
            <a:r>
              <a:rPr lang="en-US" altLang="ko-KR" sz="2200" dirty="0"/>
              <a:t>PC</a:t>
            </a:r>
            <a:r>
              <a:rPr lang="ko-KR" altLang="en-US" sz="2200" dirty="0"/>
              <a:t>에 직접 설치</a:t>
            </a:r>
            <a:endParaRPr lang="en-US" altLang="ko-KR" sz="2200" dirty="0"/>
          </a:p>
          <a:p>
            <a:pPr lvl="1">
              <a:defRPr/>
            </a:pPr>
            <a:r>
              <a:rPr lang="ko-KR" altLang="en-US" dirty="0" err="1"/>
              <a:t>배포판</a:t>
            </a:r>
            <a:r>
              <a:rPr lang="en-US" altLang="ko-KR" dirty="0"/>
              <a:t>(</a:t>
            </a:r>
            <a:r>
              <a:rPr lang="en-US" altLang="ko-KR" dirty="0" err="1"/>
              <a:t>iso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을 다운받아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DVD </a:t>
            </a:r>
            <a:r>
              <a:rPr lang="ko-KR" altLang="en-US" dirty="0"/>
              <a:t>또는 </a:t>
            </a:r>
            <a:r>
              <a:rPr lang="en-US" altLang="ko-KR" dirty="0"/>
              <a:t>USB </a:t>
            </a:r>
            <a:r>
              <a:rPr lang="ko-KR" altLang="en-US" dirty="0"/>
              <a:t>형태로 설치 디스크를 만들어 설치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		</a:t>
            </a:r>
          </a:p>
          <a:p>
            <a:pPr>
              <a:defRPr/>
            </a:pPr>
            <a:r>
              <a:rPr lang="ko-KR" altLang="en-US" sz="2200" dirty="0"/>
              <a:t>설치 디스크 만들기 </a:t>
            </a:r>
            <a:endParaRPr lang="en-US" altLang="ko-KR" sz="2200" dirty="0"/>
          </a:p>
          <a:p>
            <a:pPr lvl="1">
              <a:defRPr/>
            </a:pPr>
            <a:r>
              <a:rPr lang="en-US" altLang="ko-KR" dirty="0"/>
              <a:t>DVD </a:t>
            </a:r>
            <a:r>
              <a:rPr lang="ko-KR" altLang="en-US" dirty="0"/>
              <a:t>설치 디스크 굽기</a:t>
            </a:r>
            <a:r>
              <a:rPr lang="en-US" altLang="ko-KR" dirty="0"/>
              <a:t>(Burning) </a:t>
            </a:r>
          </a:p>
          <a:p>
            <a:pPr lvl="2">
              <a:defRPr/>
            </a:pPr>
            <a:r>
              <a:rPr lang="ko-KR" altLang="en-US" dirty="0" err="1"/>
              <a:t>배포판</a:t>
            </a:r>
            <a:r>
              <a:rPr lang="ko-KR" altLang="en-US" dirty="0"/>
              <a:t> 파일을 빈 </a:t>
            </a:r>
            <a:r>
              <a:rPr lang="en-US" altLang="ko-KR" dirty="0"/>
              <a:t>DVD</a:t>
            </a:r>
            <a:r>
              <a:rPr lang="ko-KR" altLang="en-US" dirty="0"/>
              <a:t>에 복사하는 과정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디스크 이미지 버너</a:t>
            </a:r>
            <a:r>
              <a:rPr lang="en-US" altLang="ko-KR" dirty="0"/>
              <a:t>(isoburn.exe) </a:t>
            </a:r>
            <a:r>
              <a:rPr lang="ko-KR" altLang="en-US" dirty="0"/>
              <a:t>이용</a:t>
            </a:r>
            <a:r>
              <a:rPr lang="en-US" altLang="ko-KR" sz="900" dirty="0"/>
              <a:t>	</a:t>
            </a:r>
          </a:p>
          <a:p>
            <a:pPr marL="319088" lvl="1" indent="0">
              <a:defRPr/>
            </a:pPr>
            <a:r>
              <a:rPr lang="en-US" altLang="ko-KR" dirty="0"/>
              <a:t> USB </a:t>
            </a:r>
            <a:r>
              <a:rPr lang="ko-KR" altLang="en-US" dirty="0"/>
              <a:t>설치 디스크</a:t>
            </a:r>
            <a:endParaRPr lang="en-US" altLang="ko-KR" dirty="0"/>
          </a:p>
          <a:p>
            <a:pPr marL="593725" lvl="2" indent="0">
              <a:defRPr/>
            </a:pPr>
            <a:r>
              <a:rPr lang="ko-KR" altLang="en-US" dirty="0"/>
              <a:t> 유니버설 </a:t>
            </a:r>
            <a:r>
              <a:rPr lang="en-US" altLang="ko-KR" dirty="0"/>
              <a:t>USB </a:t>
            </a:r>
            <a:r>
              <a:rPr lang="ko-KR" altLang="en-US" dirty="0" err="1"/>
              <a:t>인스톨러</a:t>
            </a:r>
            <a:r>
              <a:rPr lang="en-US" altLang="ko-KR" dirty="0"/>
              <a:t>(Universal USB Installer)</a:t>
            </a:r>
          </a:p>
          <a:p>
            <a:pPr marL="319088" lvl="1" indent="0">
              <a:buNone/>
              <a:defRPr/>
            </a:pPr>
            <a:r>
              <a:rPr lang="en-US" altLang="ko-KR" dirty="0"/>
              <a:t>     </a:t>
            </a:r>
            <a:r>
              <a:rPr lang="en-US" altLang="ko-KR" sz="1800" dirty="0"/>
              <a:t>http://www.pendrivelinux.com/universal-usb-installer-easy-as-1-2-3/</a:t>
            </a:r>
          </a:p>
          <a:p>
            <a:pPr marL="1154113" lvl="3" indent="-285750">
              <a:defRPr/>
            </a:pPr>
            <a:r>
              <a:rPr lang="en-US" altLang="ko-KR" sz="1050" dirty="0"/>
              <a:t>		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BAEBC5CC-6481-41B8-BB1B-B42F08EFC7B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5212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우분투 설치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47248" cy="5018112"/>
          </a:xfrm>
        </p:spPr>
        <p:txBody>
          <a:bodyPr/>
          <a:lstStyle/>
          <a:p>
            <a:pPr>
              <a:defRPr/>
            </a:pPr>
            <a:r>
              <a:rPr lang="ko-KR" altLang="en-US" sz="2200" dirty="0"/>
              <a:t>우분투 리눅스</a:t>
            </a:r>
            <a:endParaRPr lang="en-US" altLang="ko-KR" sz="2200" dirty="0"/>
          </a:p>
          <a:p>
            <a:pPr lvl="1">
              <a:defRPr/>
            </a:pPr>
            <a:r>
              <a:rPr lang="en-US" altLang="ko-KR" dirty="0"/>
              <a:t>PC</a:t>
            </a:r>
            <a:r>
              <a:rPr lang="ko-KR" altLang="en-US" dirty="0"/>
              <a:t>에서 리눅스를 쉽게 사용할 수 있게 만든 </a:t>
            </a:r>
            <a:r>
              <a:rPr lang="ko-KR" altLang="en-US" dirty="0" err="1"/>
              <a:t>배포판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ko-KR" altLang="en-US" dirty="0" err="1"/>
              <a:t>배포판을</a:t>
            </a:r>
            <a:r>
              <a:rPr lang="ko-KR" altLang="en-US" dirty="0"/>
              <a:t> 바탕으로 만들어짐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사용자가 쉽게 설치하고 사용할 수 있도록 설계</a:t>
            </a:r>
            <a:endParaRPr lang="en-US" altLang="ko-KR" dirty="0"/>
          </a:p>
          <a:p>
            <a:pPr lvl="3"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2200" dirty="0"/>
              <a:t>우분투 리눅스 설치 </a:t>
            </a:r>
            <a:endParaRPr lang="en-US" altLang="ko-KR" sz="2200" dirty="0"/>
          </a:p>
          <a:p>
            <a:pPr lvl="1">
              <a:defRPr/>
            </a:pPr>
            <a:r>
              <a:rPr lang="ko-KR" altLang="en-US" sz="1800" dirty="0"/>
              <a:t>우분투 </a:t>
            </a:r>
            <a:r>
              <a:rPr lang="ko-KR" altLang="en-US" sz="1800" dirty="0" err="1"/>
              <a:t>데스크탑</a:t>
            </a:r>
            <a:r>
              <a:rPr lang="ko-KR" altLang="en-US" sz="1800" dirty="0"/>
              <a:t> 다운로드 </a:t>
            </a:r>
            <a:endParaRPr lang="en-US" altLang="ko-KR" sz="1800" dirty="0"/>
          </a:p>
          <a:p>
            <a:pPr marL="274638" lvl="1" indent="0">
              <a:buNone/>
              <a:defRPr/>
            </a:pPr>
            <a:r>
              <a:rPr lang="en-US" altLang="ko-KR" sz="1800" dirty="0"/>
              <a:t>     http://www.ubuntu.com/download/desktop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800" dirty="0"/>
              <a:t>주요 버전은 </a:t>
            </a:r>
            <a:r>
              <a:rPr lang="en-US" altLang="ko-KR" sz="1800" dirty="0"/>
              <a:t>20.04 LTS, 22.04 LTS</a:t>
            </a:r>
            <a:r>
              <a:rPr lang="ko-KR" altLang="en-US" sz="1800" dirty="0"/>
              <a:t> 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800" dirty="0"/>
              <a:t>우분투 데스크탑 설치 과정</a:t>
            </a:r>
          </a:p>
          <a:p>
            <a:pPr marL="274638" lvl="1" indent="0">
              <a:buFont typeface="Wingdings" panose="05000000000000000000" pitchFamily="2" charset="2"/>
              <a:buNone/>
              <a:defRPr/>
            </a:pPr>
            <a:r>
              <a:rPr lang="en-US" altLang="ko-KR" sz="1400" dirty="0"/>
              <a:t>      </a:t>
            </a:r>
            <a:r>
              <a:rPr lang="en-US" altLang="ko-KR" sz="1800" dirty="0"/>
              <a:t>http://www.ubuntu.com/download/desktop/install-ubuntu-desktop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BAEBC5CC-6481-41B8-BB1B-B42F08EFC7B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315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</a:t>
            </a:r>
            <a:r>
              <a:rPr lang="ko-KR" altLang="en-US" dirty="0" err="1"/>
              <a:t>리눅스와</a:t>
            </a:r>
            <a:r>
              <a:rPr lang="ko-KR" altLang="en-US" dirty="0"/>
              <a:t> </a:t>
            </a:r>
            <a:r>
              <a:rPr lang="en-US" altLang="ko-KR" dirty="0" err="1"/>
              <a:t>CentOS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4887565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(Red Hat Linux)</a:t>
            </a:r>
          </a:p>
          <a:p>
            <a:pPr lvl="1">
              <a:defRPr/>
            </a:pPr>
            <a:r>
              <a:rPr lang="ko-KR" altLang="en-US" dirty="0" err="1"/>
              <a:t>레드햇사가</a:t>
            </a:r>
            <a:r>
              <a:rPr lang="ko-KR" altLang="en-US" dirty="0"/>
              <a:t> 개발한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엔터프라이즈 </a:t>
            </a:r>
            <a:r>
              <a:rPr lang="ko-KR" altLang="en-US" dirty="0" err="1"/>
              <a:t>리눅스</a:t>
            </a:r>
            <a:r>
              <a:rPr lang="en-US" altLang="ko-KR" dirty="0"/>
              <a:t>(RHEL)</a:t>
            </a:r>
          </a:p>
          <a:p>
            <a:pPr lvl="1">
              <a:defRPr/>
            </a:pPr>
            <a:r>
              <a:rPr lang="ko-KR" altLang="en-US" dirty="0"/>
              <a:t>기업용 엔터프라이즈 컴퓨팅 플랫폼을 제공하는 유료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marL="868363" lvl="3" indent="0">
              <a:defRPr/>
            </a:pPr>
            <a:endParaRPr lang="en-US" altLang="ko-KR" b="1" dirty="0"/>
          </a:p>
          <a:p>
            <a:pPr>
              <a:defRPr/>
            </a:pPr>
            <a:r>
              <a:rPr lang="en-US" altLang="ko-KR" b="1" dirty="0"/>
              <a:t>CentOS</a:t>
            </a:r>
            <a:r>
              <a:rPr lang="en-US" altLang="ko-KR" dirty="0"/>
              <a:t>(Community </a:t>
            </a:r>
            <a:r>
              <a:rPr lang="en-US" altLang="ko-KR" dirty="0" err="1"/>
              <a:t>ENTerprise</a:t>
            </a:r>
            <a:r>
              <a:rPr lang="en-US" altLang="ko-KR" dirty="0"/>
              <a:t> Operating System)</a:t>
            </a:r>
          </a:p>
          <a:p>
            <a:pPr lvl="1">
              <a:defRPr/>
            </a:pPr>
            <a:r>
              <a:rPr lang="en-US" altLang="ko-KR" dirty="0"/>
              <a:t>RHEL</a:t>
            </a:r>
            <a:r>
              <a:rPr lang="ko-KR" altLang="en-US" dirty="0"/>
              <a:t> 기반의 무료 운영체제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웹 서버용</a:t>
            </a:r>
            <a:r>
              <a:rPr lang="en-US" altLang="ko-KR" dirty="0"/>
              <a:t>,</a:t>
            </a:r>
            <a:r>
              <a:rPr lang="ko-KR" altLang="en-US" dirty="0"/>
              <a:t> 데스크톱용</a:t>
            </a:r>
            <a:r>
              <a:rPr lang="en-US" altLang="ko-KR" dirty="0"/>
              <a:t>, </a:t>
            </a:r>
            <a:r>
              <a:rPr lang="ko-KR" altLang="en-US" dirty="0"/>
              <a:t>워크스테이션용 등도 제공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최신 버전은 </a:t>
            </a:r>
            <a:r>
              <a:rPr lang="en-US" altLang="ko-KR" dirty="0"/>
              <a:t>CentOS 8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1D6DE9BB-4344-49BF-B936-BBD5D737DE8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CentOS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CentOS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배포판을</a:t>
            </a:r>
            <a:r>
              <a:rPr lang="ko-KR" altLang="en-US" dirty="0"/>
              <a:t> 다운받아 </a:t>
            </a:r>
            <a:r>
              <a:rPr lang="en-US" altLang="ko-KR" dirty="0"/>
              <a:t>DVD </a:t>
            </a:r>
            <a:r>
              <a:rPr lang="ko-KR" altLang="en-US" dirty="0"/>
              <a:t>형태로 구운 후에 설치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CentOS </a:t>
            </a:r>
            <a:r>
              <a:rPr lang="ko-KR" altLang="en-US" dirty="0"/>
              <a:t>홈페이지 </a:t>
            </a:r>
            <a:r>
              <a:rPr lang="en-US" altLang="ko-KR" dirty="0"/>
              <a:t>http://www.centos.org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국내 미러 사이트 </a:t>
            </a:r>
            <a:r>
              <a:rPr lang="en-US" altLang="ko-KR" dirty="0"/>
              <a:t>http://mirror.kakao.com/centos/8.5.2111/isos/x86_64/</a:t>
            </a:r>
          </a:p>
          <a:p>
            <a:pPr marL="868363" lvl="3" indent="0">
              <a:defRPr/>
            </a:pPr>
            <a:r>
              <a:rPr lang="en-US" altLang="ko-KR" dirty="0"/>
              <a:t>	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배포판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DVD</a:t>
            </a:r>
            <a:r>
              <a:rPr lang="ko-KR" altLang="en-US" dirty="0"/>
              <a:t> 버전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  <a:r>
              <a:rPr lang="ko-KR" altLang="en-US" dirty="0"/>
              <a:t>		</a:t>
            </a:r>
            <a:r>
              <a:rPr lang="en-US" altLang="ko-KR" dirty="0"/>
              <a:t>CentOS-8.4.2105-x86_64-dvd1.iso</a:t>
            </a:r>
            <a:endParaRPr lang="ko-KR" altLang="en-US" dirty="0"/>
          </a:p>
          <a:p>
            <a:pPr marL="868363" lvl="3" indent="0">
              <a:defRPr/>
            </a:pPr>
            <a:r>
              <a:rPr lang="en-US" altLang="ko-KR" dirty="0"/>
              <a:t>	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완전 버전 설치할 때 옵션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서버용</a:t>
            </a:r>
            <a:r>
              <a:rPr lang="en-US" altLang="ko-KR" dirty="0"/>
              <a:t>, </a:t>
            </a:r>
            <a:r>
              <a:rPr lang="ko-KR" altLang="en-US" dirty="0"/>
              <a:t>데스크톱용</a:t>
            </a:r>
            <a:r>
              <a:rPr lang="en-US" altLang="ko-KR" dirty="0"/>
              <a:t>, </a:t>
            </a:r>
            <a:r>
              <a:rPr lang="ko-KR" altLang="en-US" dirty="0"/>
              <a:t>워크스테이션용</a:t>
            </a:r>
            <a:r>
              <a:rPr lang="en-US" altLang="ko-KR" dirty="0"/>
              <a:t>, </a:t>
            </a:r>
            <a:r>
              <a:rPr lang="ko-KR" altLang="en-US" dirty="0"/>
              <a:t>최소용 등 선택 가능</a:t>
            </a:r>
            <a:r>
              <a:rPr lang="en-US" altLang="ko-KR" dirty="0"/>
              <a:t> </a:t>
            </a:r>
          </a:p>
          <a:p>
            <a:pPr lvl="1">
              <a:defRPr/>
            </a:pPr>
            <a:r>
              <a:rPr lang="ko-KR" altLang="en-US" dirty="0"/>
              <a:t>자세한 설치 과정</a:t>
            </a:r>
            <a:r>
              <a:rPr lang="en-US" altLang="ko-KR" dirty="0"/>
              <a:t>: </a:t>
            </a:r>
            <a:r>
              <a:rPr lang="ko-KR" altLang="en-US" dirty="0"/>
              <a:t>교재</a:t>
            </a:r>
            <a:r>
              <a:rPr lang="en-US" altLang="ko-KR" dirty="0"/>
              <a:t>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   </a:t>
            </a:r>
            <a:endParaRPr lang="ko-KR" altLang="en-US" dirty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3E2F23C-CE66-4300-B425-1D533D63AB45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7D73F-D7CE-9F4C-B078-EE0A4A8B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00923-84CC-5D49-B587-C4D7A60F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7778A-3208-1F4E-A19E-52EDAC4DCD3D}"/>
              </a:ext>
            </a:extLst>
          </p:cNvPr>
          <p:cNvSpPr txBox="1"/>
          <p:nvPr/>
        </p:nvSpPr>
        <p:spPr>
          <a:xfrm>
            <a:off x="1374147" y="2523906"/>
            <a:ext cx="472578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왜 리눅스인가</a:t>
            </a:r>
            <a:r>
              <a:rPr lang="en-US" altLang="ko-KR" dirty="0">
                <a:solidFill>
                  <a:srgbClr val="666666"/>
                </a:solidFill>
                <a:latin typeface="+mn-ea"/>
                <a:ea typeface="+mn-ea"/>
              </a:rPr>
              <a:t>?</a:t>
            </a: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유닉스 시스템 구조</a:t>
            </a:r>
            <a:endParaRPr lang="en-US" altLang="ko-KR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유닉스 역사 및 버전</a:t>
            </a:r>
            <a:endParaRPr lang="en-US" altLang="ko-KR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리눅스 설치</a:t>
            </a:r>
            <a:endParaRPr lang="en-US" altLang="ko-KR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사용 환경</a:t>
            </a:r>
            <a:endParaRPr lang="en-US" altLang="ko-KR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ts val="2960"/>
              </a:lnSpc>
            </a:pPr>
            <a:r>
              <a:rPr lang="ko-KR" altLang="en-US" dirty="0">
                <a:solidFill>
                  <a:srgbClr val="666666"/>
                </a:solidFill>
                <a:latin typeface="+mn-ea"/>
                <a:ea typeface="+mn-ea"/>
              </a:rPr>
              <a:t>사용자 계정 관리</a:t>
            </a:r>
            <a:endParaRPr lang="en-KR" dirty="0">
              <a:solidFill>
                <a:srgbClr val="666666"/>
              </a:solidFill>
              <a:latin typeface="+mn-ea"/>
              <a:ea typeface="+mn-ea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667D8D0-ADCD-2645-8A20-8865C02D4466}"/>
              </a:ext>
            </a:extLst>
          </p:cNvPr>
          <p:cNvSpPr txBox="1">
            <a:spLocks/>
          </p:cNvSpPr>
          <p:nvPr/>
        </p:nvSpPr>
        <p:spPr>
          <a:xfrm>
            <a:off x="927097" y="1667676"/>
            <a:ext cx="5172837" cy="474169"/>
          </a:xfrm>
          <a:prstGeom prst="rect">
            <a:avLst/>
          </a:prstGeom>
        </p:spPr>
        <p:txBody>
          <a:bodyPr vert="horz" wrap="square" lIns="0" tIns="12383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lnSpc>
                <a:spcPct val="100000"/>
              </a:lnSpc>
              <a:spcBef>
                <a:spcPts val="98"/>
              </a:spcBef>
            </a:pPr>
            <a:r>
              <a:rPr lang="en-US" altLang="ko-KR" sz="3000" b="1" spc="200" dirty="0">
                <a:solidFill>
                  <a:srgbClr val="333333"/>
                </a:solidFill>
                <a:latin typeface="+mn-ea"/>
                <a:ea typeface="+mn-ea"/>
              </a:rPr>
              <a:t>1</a:t>
            </a:r>
            <a:r>
              <a:rPr lang="ko-KR" altLang="en-US" sz="3000" b="1" spc="200" dirty="0">
                <a:solidFill>
                  <a:srgbClr val="333333"/>
                </a:solidFill>
                <a:latin typeface="+mn-ea"/>
                <a:ea typeface="+mn-ea"/>
              </a:rPr>
              <a:t>장 유닉스</a:t>
            </a:r>
            <a:r>
              <a:rPr lang="en-US" altLang="ko-KR" sz="3000" b="1" spc="200" dirty="0">
                <a:solidFill>
                  <a:srgbClr val="333333"/>
                </a:solidFill>
                <a:latin typeface="+mn-ea"/>
                <a:ea typeface="+mn-ea"/>
              </a:rPr>
              <a:t>/</a:t>
            </a:r>
            <a:r>
              <a:rPr lang="ko-KR" altLang="en-US" sz="3000" b="1" spc="200" dirty="0">
                <a:solidFill>
                  <a:srgbClr val="333333"/>
                </a:solidFill>
                <a:latin typeface="+mn-ea"/>
                <a:ea typeface="+mn-ea"/>
              </a:rPr>
              <a:t>리눅스 소개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4C60CF-875C-6348-82A7-7D9FA26377FA}"/>
              </a:ext>
            </a:extLst>
          </p:cNvPr>
          <p:cNvCxnSpPr>
            <a:cxnSpLocks/>
          </p:cNvCxnSpPr>
          <p:nvPr/>
        </p:nvCxnSpPr>
        <p:spPr>
          <a:xfrm>
            <a:off x="945480" y="2369029"/>
            <a:ext cx="730921" cy="0"/>
          </a:xfrm>
          <a:prstGeom prst="line">
            <a:avLst/>
          </a:prstGeom>
          <a:ln w="19050">
            <a:solidFill>
              <a:srgbClr val="3974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8B7ECA-0120-C64B-BC47-DCA56287185F}"/>
              </a:ext>
            </a:extLst>
          </p:cNvPr>
          <p:cNvSpPr txBox="1"/>
          <p:nvPr/>
        </p:nvSpPr>
        <p:spPr>
          <a:xfrm>
            <a:off x="864755" y="2523906"/>
            <a:ext cx="5093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60"/>
              </a:lnSpc>
            </a:pPr>
            <a:r>
              <a:rPr lang="en-US" altLang="ko-KR" b="1" dirty="0">
                <a:solidFill>
                  <a:srgbClr val="3974F6"/>
                </a:solidFill>
                <a:latin typeface="+mn-ea"/>
                <a:ea typeface="+mn-ea"/>
              </a:rPr>
              <a:t>01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  <a:ea typeface="+mn-ea"/>
              </a:rPr>
              <a:t>02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  <a:ea typeface="+mn-ea"/>
              </a:rPr>
              <a:t>03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  <a:ea typeface="+mn-ea"/>
              </a:rPr>
              <a:t>04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  <a:ea typeface="+mn-ea"/>
              </a:rPr>
              <a:t>05</a:t>
            </a:r>
          </a:p>
          <a:p>
            <a:pPr>
              <a:lnSpc>
                <a:spcPts val="2960"/>
              </a:lnSpc>
            </a:pPr>
            <a:r>
              <a:rPr lang="en-US" b="1" dirty="0">
                <a:solidFill>
                  <a:srgbClr val="3974F6"/>
                </a:solidFill>
                <a:latin typeface="+mn-ea"/>
                <a:ea typeface="+mn-ea"/>
              </a:rPr>
              <a:t>06</a:t>
            </a:r>
            <a:endParaRPr lang="en-KR" b="1" dirty="0">
              <a:solidFill>
                <a:srgbClr val="3974F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984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리눅스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가상 머신</a:t>
            </a:r>
            <a:r>
              <a:rPr lang="en-US" altLang="ko-KR" sz="2200" dirty="0"/>
              <a:t>(Virtual Machine)</a:t>
            </a:r>
          </a:p>
          <a:p>
            <a:pPr lvl="1"/>
            <a:r>
              <a:rPr lang="ko-KR" altLang="en-US" dirty="0"/>
              <a:t>컴퓨터 하드웨어</a:t>
            </a:r>
            <a:r>
              <a:rPr lang="en-US" altLang="ko-KR" dirty="0"/>
              <a:t>(CPU, MEMORY, DISK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추상화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마치 실제 하드웨어와 같은 환경을 소프트웨어로 제공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MS </a:t>
            </a:r>
            <a:r>
              <a:rPr lang="ko-KR" altLang="en-US" dirty="0"/>
              <a:t>윈도에 가상 머신 설치하고 그 위에 리눅스 설치 가능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MS </a:t>
            </a:r>
            <a:r>
              <a:rPr lang="ko-KR" altLang="en-US" dirty="0"/>
              <a:t>윈도는 호스트 운영체제</a:t>
            </a:r>
            <a:r>
              <a:rPr lang="en-US" altLang="ko-KR" dirty="0"/>
              <a:t>,</a:t>
            </a:r>
            <a:r>
              <a:rPr lang="ko-KR" altLang="en-US" dirty="0"/>
              <a:t> 리눅스는 게스트 운영체제</a:t>
            </a:r>
            <a:endParaRPr lang="en-US" altLang="ko-KR" dirty="0"/>
          </a:p>
          <a:p>
            <a:pPr lvl="2"/>
            <a:endParaRPr lang="ko-KR" altLang="en-US" dirty="0"/>
          </a:p>
          <a:p>
            <a:r>
              <a:rPr lang="ko-KR" altLang="en-US" sz="2200" dirty="0"/>
              <a:t>가상 머신 소프트웨어</a:t>
            </a:r>
            <a:endParaRPr lang="en-US" altLang="ko-KR" sz="2200" dirty="0"/>
          </a:p>
          <a:p>
            <a:pPr lvl="1"/>
            <a:r>
              <a:rPr lang="en-US" altLang="ko-KR" dirty="0" err="1"/>
              <a:t>VirtualBox</a:t>
            </a:r>
            <a:r>
              <a:rPr lang="en-US" altLang="ko-KR" dirty="0"/>
              <a:t>(virtualbox.org)</a:t>
            </a:r>
            <a:r>
              <a:rPr lang="ko-KR" altLang="en-US" dirty="0"/>
              <a:t>와 </a:t>
            </a:r>
            <a:r>
              <a:rPr lang="en-US" altLang="ko-KR" dirty="0"/>
              <a:t>VMWare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err="1"/>
              <a:t>VirtualBox</a:t>
            </a:r>
            <a:endParaRPr lang="en-US" altLang="ko-KR" dirty="0"/>
          </a:p>
          <a:p>
            <a:pPr lvl="2"/>
            <a:r>
              <a:rPr lang="en-US" altLang="ko-KR" dirty="0"/>
              <a:t>Oracle </a:t>
            </a:r>
            <a:r>
              <a:rPr lang="ko-KR" altLang="en-US" dirty="0"/>
              <a:t>사에서 제공하는 무료 소프트웨어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</a:p>
          <a:p>
            <a:pPr lvl="2"/>
            <a:r>
              <a:rPr lang="ko-KR" altLang="en-US" dirty="0"/>
              <a:t>유료 소프트웨어이나 비상업적 개인 용도로는 무료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72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VirtualBox</a:t>
            </a:r>
            <a:r>
              <a:rPr lang="en-US" altLang="ko-KR" dirty="0"/>
              <a:t>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1025" name="_x222575824" descr="EMB000058b01c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05" y="1340768"/>
            <a:ext cx="418477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/>
          </a:p>
        </p:txBody>
      </p:sp>
      <p:pic>
        <p:nvPicPr>
          <p:cNvPr id="1027" name="_x127443432" descr="EMB000058b01c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88" y="3356993"/>
            <a:ext cx="450716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52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VirturlBox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8229600" cy="44644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1. [</a:t>
            </a:r>
            <a:r>
              <a:rPr lang="ko-KR" altLang="en-US" sz="1800" dirty="0"/>
              <a:t>새로 만들기</a:t>
            </a:r>
            <a:r>
              <a:rPr lang="en-US" altLang="ko-KR" sz="1800" dirty="0"/>
              <a:t>] : </a:t>
            </a:r>
            <a:r>
              <a:rPr lang="ko-KR" altLang="en-US" sz="1800" dirty="0"/>
              <a:t>다음과 같이 설정하여 새로운 가상 </a:t>
            </a:r>
            <a:r>
              <a:rPr lang="ko-KR" altLang="en-US" sz="1800" dirty="0" err="1"/>
              <a:t>머신을</a:t>
            </a:r>
            <a:r>
              <a:rPr lang="ko-KR" altLang="en-US" sz="1800" dirty="0"/>
              <a:t> 만든다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가상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이름과 머신 폴더를 선택하고 설치할 운영체제의 종류와 버전을 선택한다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사용할 메모리의 크기를 설정한다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가상 하드디스크를 만든다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2. [</a:t>
            </a:r>
            <a:r>
              <a:rPr lang="ko-KR" altLang="en-US" sz="1800" dirty="0"/>
              <a:t>설정</a:t>
            </a:r>
            <a:r>
              <a:rPr lang="en-US" altLang="ko-KR" sz="1800" dirty="0"/>
              <a:t>(S)] :</a:t>
            </a:r>
            <a:r>
              <a:rPr lang="ko-KR" altLang="en-US" sz="1800" dirty="0"/>
              <a:t> 다운받았던 우분투 설치 </a:t>
            </a:r>
            <a:r>
              <a:rPr lang="en-US" altLang="ko-KR" sz="1800" dirty="0"/>
              <a:t>ISO </a:t>
            </a:r>
            <a:r>
              <a:rPr lang="ko-KR" altLang="en-US" sz="1800" dirty="0"/>
              <a:t>파일을 저장소에서 선택한다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3. [</a:t>
            </a:r>
            <a:r>
              <a:rPr lang="ko-KR" altLang="en-US" sz="1800" dirty="0"/>
              <a:t>시작</a:t>
            </a:r>
            <a:r>
              <a:rPr lang="en-US" altLang="ko-KR" sz="1800" dirty="0"/>
              <a:t>]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우분투 설치 </a:t>
            </a:r>
            <a:r>
              <a:rPr lang="en-US" altLang="ko-KR" sz="1800" dirty="0"/>
              <a:t>ISO </a:t>
            </a:r>
            <a:r>
              <a:rPr lang="ko-KR" altLang="en-US" sz="1800" dirty="0"/>
              <a:t>파일을 이용하여 우분투로 부팅이 진행된다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4. [Ubuntu </a:t>
            </a:r>
            <a:r>
              <a:rPr lang="ko-KR" altLang="en-US" sz="1800" dirty="0"/>
              <a:t>설치</a:t>
            </a:r>
            <a:r>
              <a:rPr lang="en-US" altLang="ko-KR" sz="1800" dirty="0"/>
              <a:t>] :</a:t>
            </a:r>
            <a:r>
              <a:rPr lang="ko-KR" altLang="en-US" sz="1800" dirty="0"/>
              <a:t> 우분투 설치를 시작한다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우분투 설치 과정은 교재 홈페이지에서 제공하는 보조 교재를 참고하기 바란다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5. </a:t>
            </a:r>
            <a:r>
              <a:rPr lang="ko-KR" altLang="en-US" sz="1800" dirty="0"/>
              <a:t>우분투 설치 후 </a:t>
            </a:r>
            <a:r>
              <a:rPr lang="en-US" altLang="ko-KR" sz="1800" dirty="0"/>
              <a:t>: [</a:t>
            </a:r>
            <a:r>
              <a:rPr lang="ko-KR" altLang="en-US" sz="1800" dirty="0"/>
              <a:t>시작</a:t>
            </a:r>
            <a:r>
              <a:rPr lang="en-US" altLang="ko-KR" sz="1800" dirty="0"/>
              <a:t>]</a:t>
            </a:r>
            <a:r>
              <a:rPr lang="ko-KR" altLang="en-US" sz="1800" dirty="0"/>
              <a:t>을 선택하여 설치된 우분투 실행</a:t>
            </a:r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20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VirturlBox</a:t>
            </a:r>
            <a:r>
              <a:rPr lang="ko-KR" altLang="en-US" dirty="0"/>
              <a:t>에 우분투 리눅스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049" name="_x127434432" descr="EMB000058b01c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6192688" cy="51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7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한국어 선택</a:t>
            </a:r>
            <a:endParaRPr lang="en-US" altLang="ko-KR" sz="2200" dirty="0"/>
          </a:p>
          <a:p>
            <a:r>
              <a:rPr lang="en-US" altLang="ko-KR" sz="2200" dirty="0"/>
              <a:t>[Ubuntu </a:t>
            </a:r>
            <a:r>
              <a:rPr lang="ko-KR" altLang="en-US" sz="2200" dirty="0"/>
              <a:t>설치</a:t>
            </a:r>
            <a:r>
              <a:rPr lang="en-US" altLang="ko-KR" sz="2200" dirty="0"/>
              <a:t>] </a:t>
            </a:r>
            <a:r>
              <a:rPr lang="ko-KR" altLang="en-US" sz="2200" dirty="0"/>
              <a:t>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6" name="Picture 25">
            <a:extLst>
              <a:ext uri="{FF2B5EF4-FFF2-40B4-BE49-F238E27FC236}">
                <a16:creationId xmlns:a16="http://schemas.microsoft.com/office/drawing/2014/main" id="{E819FA97-8944-4A3A-BDED-AEEA014AE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688" y="2348880"/>
            <a:ext cx="4608512" cy="3463395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715014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</a:t>
            </a:r>
            <a:r>
              <a:rPr lang="ko-KR" altLang="en-US" dirty="0"/>
              <a:t> 옵션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774" y="1268760"/>
            <a:ext cx="5471394" cy="4888200"/>
          </a:xfrm>
        </p:spPr>
        <p:txBody>
          <a:bodyPr/>
          <a:lstStyle/>
          <a:p>
            <a:r>
              <a:rPr lang="ko-KR" altLang="en-US" sz="2200" dirty="0"/>
              <a:t>키보드 레이아웃</a:t>
            </a:r>
            <a:endParaRPr lang="en-US" altLang="ko-KR" sz="2200" dirty="0"/>
          </a:p>
          <a:p>
            <a:pPr lvl="1"/>
            <a:r>
              <a:rPr lang="en-US" altLang="ko-KR" sz="1800" dirty="0"/>
              <a:t>Korean-Korean(101/104 key compatible)</a:t>
            </a:r>
          </a:p>
          <a:p>
            <a:pPr lvl="3"/>
            <a:endParaRPr lang="en-US" altLang="ko-KR" sz="1400" dirty="0"/>
          </a:p>
          <a:p>
            <a:r>
              <a:rPr lang="ko-KR" altLang="en-US" sz="2200" dirty="0"/>
              <a:t>업데이트 및 기타 소프트웨어</a:t>
            </a:r>
            <a:endParaRPr lang="en-US" altLang="ko-KR" sz="22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일반 설치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기타 설정</a:t>
            </a:r>
            <a:r>
              <a:rPr lang="en-US" altLang="ko-KR" sz="1600" dirty="0"/>
              <a:t>]</a:t>
            </a:r>
            <a:r>
              <a:rPr lang="ko-KR" altLang="en-US" sz="1600" dirty="0"/>
              <a:t> 필요한 기능 선택</a:t>
            </a:r>
            <a:endParaRPr lang="en-US" altLang="ko-KR" sz="1600" dirty="0"/>
          </a:p>
          <a:p>
            <a:pPr lvl="3"/>
            <a:endParaRPr lang="en-US" altLang="ko-KR" sz="1400" dirty="0"/>
          </a:p>
          <a:p>
            <a:r>
              <a:rPr lang="ko-KR" altLang="en-US" sz="2200" dirty="0"/>
              <a:t>설치 형식</a:t>
            </a:r>
            <a:endParaRPr lang="en-US" altLang="ko-KR" sz="2200" dirty="0"/>
          </a:p>
          <a:p>
            <a:pPr lvl="1"/>
            <a:r>
              <a:rPr lang="en-US" altLang="ko-KR" sz="1800" dirty="0"/>
              <a:t>[</a:t>
            </a:r>
            <a:r>
              <a:rPr lang="ko-KR" altLang="en-US" sz="1800" dirty="0"/>
              <a:t>디스크를 지우고 </a:t>
            </a:r>
            <a:r>
              <a:rPr lang="en-US" altLang="ko-KR" sz="1800" dirty="0"/>
              <a:t>Ubuntu </a:t>
            </a:r>
            <a:r>
              <a:rPr lang="ko-KR" altLang="en-US" sz="1800" dirty="0"/>
              <a:t>설치</a:t>
            </a:r>
            <a:r>
              <a:rPr lang="en-US" altLang="ko-KR" sz="1800" dirty="0"/>
              <a:t>]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/>
              <a:t>지역 및 시간</a:t>
            </a:r>
            <a:endParaRPr lang="en-US" altLang="ko-KR" sz="2200" dirty="0"/>
          </a:p>
          <a:p>
            <a:pPr marL="274638" lvl="1" indent="0">
              <a:buNone/>
            </a:pP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578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 </a:t>
            </a:r>
            <a:r>
              <a:rPr lang="ko-KR" altLang="en-US" dirty="0"/>
              <a:t>사용자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사용자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759AC-8B0B-49B7-98C2-74071062A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72815"/>
            <a:ext cx="4032448" cy="3498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0287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/>
              <a:t>리눅스 설치</a:t>
            </a:r>
            <a:r>
              <a:rPr lang="en-US" altLang="ko-KR" dirty="0"/>
              <a:t>:</a:t>
            </a:r>
            <a:r>
              <a:rPr lang="ko-KR" altLang="en-US" dirty="0"/>
              <a:t> 진행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3826768" cy="4888200"/>
          </a:xfrm>
        </p:spPr>
        <p:txBody>
          <a:bodyPr/>
          <a:lstStyle/>
          <a:p>
            <a:r>
              <a:rPr lang="ko-KR" altLang="en-US" sz="2200" dirty="0"/>
              <a:t>설치 진행</a:t>
            </a:r>
            <a:endParaRPr lang="en-US" altLang="ko-KR" sz="22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5E512B33-B29A-4F1A-95C4-80C59B89E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664" y="1926283"/>
            <a:ext cx="4968552" cy="357315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63777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설치</a:t>
            </a:r>
            <a:r>
              <a:rPr lang="en-US" altLang="ko-KR" dirty="0"/>
              <a:t>: </a:t>
            </a:r>
            <a:r>
              <a:rPr lang="ko-KR" altLang="en-US" dirty="0"/>
              <a:t>다시 시작 및 재부팅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200" dirty="0"/>
              <a:t>다시 시작 및 재부팅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F87DB-B04B-4D51-BE40-3AFCDFA07F7F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7" name="Picture 40">
            <a:extLst>
              <a:ext uri="{FF2B5EF4-FFF2-40B4-BE49-F238E27FC236}">
                <a16:creationId xmlns:a16="http://schemas.microsoft.com/office/drawing/2014/main" id="{35DC9163-4D7E-474C-B815-9E2BB6D3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696" y="1988840"/>
            <a:ext cx="4680520" cy="39180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78097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1.5 </a:t>
            </a:r>
            <a:r>
              <a:rPr lang="ko-KR" altLang="en-US" sz="4400" b="0"/>
              <a:t>사용 환경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6042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6582C2F-9D37-4434-94DF-E542C438703A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강의 목적 및 내용 </a:t>
            </a:r>
          </a:p>
        </p:txBody>
      </p:sp>
      <p:sp>
        <p:nvSpPr>
          <p:cNvPr id="122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74A5706-12B0-4A03-BADF-775E303C748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강의 목적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/>
              <a:t>유닉스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리눅스</a:t>
            </a:r>
            <a:r>
              <a:rPr lang="ko-KR" altLang="en-US" sz="1800" dirty="0"/>
              <a:t> 시스템의 체계적 이해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 err="1"/>
              <a:t>리눅스</a:t>
            </a:r>
            <a:r>
              <a:rPr lang="ko-KR" altLang="en-US" sz="1800" dirty="0"/>
              <a:t> 시스템 활용 능력 향상</a:t>
            </a:r>
            <a:endParaRPr lang="en-US" altLang="ko-KR" sz="1800" dirty="0"/>
          </a:p>
          <a:p>
            <a:pPr marL="868363" lvl="3" indent="0" eaLnBrk="1" hangingPunct="1">
              <a:defRPr/>
            </a:pPr>
            <a:endParaRPr lang="en-US" altLang="ko-KR" sz="1400" b="1" dirty="0"/>
          </a:p>
          <a:p>
            <a:pPr eaLnBrk="1" hangingPunct="1">
              <a:defRPr/>
            </a:pPr>
            <a:r>
              <a:rPr lang="ko-KR" altLang="en-US" sz="2000" dirty="0"/>
              <a:t>교재 및 내용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 err="1"/>
              <a:t>리눅스</a:t>
            </a:r>
            <a:r>
              <a:rPr lang="ko-KR" altLang="en-US" sz="1800" dirty="0"/>
              <a:t> 시스템 소개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en-US" altLang="ko-KR" sz="1800" dirty="0"/>
              <a:t>X </a:t>
            </a:r>
            <a:r>
              <a:rPr lang="ko-KR" altLang="en-US" sz="1800" dirty="0"/>
              <a:t>윈도우와 데스크톱 환경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명령어 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파일 및 파일 시스템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프로세스</a:t>
            </a:r>
            <a:r>
              <a:rPr lang="en-US" altLang="ko-KR" sz="1800" dirty="0"/>
              <a:t> </a:t>
            </a:r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인터넷과 서버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쉘 및 쉘 스크립트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유틸리티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buFont typeface="Arial" charset="0"/>
              <a:buChar char="•"/>
              <a:defRPr/>
            </a:pPr>
            <a:r>
              <a:rPr lang="ko-KR" altLang="en-US" sz="1800" dirty="0"/>
              <a:t>시스템 관리</a:t>
            </a:r>
            <a:endParaRPr lang="en-US" altLang="ko-KR" sz="1800" dirty="0"/>
          </a:p>
          <a:p>
            <a:pPr lvl="1" eaLnBrk="1" hangingPunct="1">
              <a:lnSpc>
                <a:spcPct val="110000"/>
              </a:lnSpc>
              <a:buSzTx/>
              <a:defRPr/>
            </a:pPr>
            <a:endParaRPr lang="en-US" altLang="ko-KR" sz="1800" dirty="0">
              <a:latin typeface="Arial" charset="0"/>
              <a:ea typeface="궁서체" pitchFamily="17" charset="-127"/>
            </a:endParaRPr>
          </a:p>
          <a:p>
            <a:pPr eaLnBrk="1" hangingPunct="1">
              <a:defRPr/>
            </a:pPr>
            <a:endParaRPr lang="en-US" altLang="ko-KR" sz="2000" b="1" dirty="0"/>
          </a:p>
          <a:p>
            <a:pPr eaLnBrk="1" hangingPunct="1">
              <a:defRPr/>
            </a:pPr>
            <a:endParaRPr lang="ko-KR" altLang="en-US" sz="2000" dirty="0"/>
          </a:p>
        </p:txBody>
      </p:sp>
      <p:pic>
        <p:nvPicPr>
          <p:cNvPr id="1026" name="Picture 2" descr="리눅스 시스템 원리와 실제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112" y="1507201"/>
            <a:ext cx="3586688" cy="4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직접 로그인</a:t>
            </a:r>
          </a:p>
        </p:txBody>
      </p:sp>
      <p:sp>
        <p:nvSpPr>
          <p:cNvPr id="624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23EFFCD-5382-4695-8E97-453E4ADBE5A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77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리눅스 시스템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직접 로그인하여 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바로 </a:t>
            </a:r>
            <a:r>
              <a:rPr lang="en-US" altLang="ko-KR" dirty="0"/>
              <a:t>X-</a:t>
            </a:r>
            <a:r>
              <a:rPr lang="ko-KR" altLang="en-US" dirty="0"/>
              <a:t>윈도우 시스템을 사용할 수 있다</a:t>
            </a:r>
            <a:r>
              <a:rPr lang="en-US" altLang="ko-KR" dirty="0"/>
              <a:t>.</a:t>
            </a:r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데스크톱 시작 화면</a:t>
            </a:r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" name="그림 11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15F83C7-6484-4AC9-BBB6-0E11B2300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8" y="3370688"/>
            <a:ext cx="3884216" cy="29192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DEBD28-1009-45D4-9D36-90DAD174F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95426"/>
            <a:ext cx="4320480" cy="29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9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직접 로그인</a:t>
            </a:r>
          </a:p>
        </p:txBody>
      </p:sp>
      <p:sp>
        <p:nvSpPr>
          <p:cNvPr id="624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23EFFCD-5382-4695-8E97-453E4ADBE5A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2772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우분투</a:t>
            </a:r>
            <a:r>
              <a:rPr lang="en-US" altLang="ko-KR" dirty="0"/>
              <a:t>, CentOS </a:t>
            </a:r>
            <a:r>
              <a:rPr lang="ko-KR" altLang="en-US" dirty="0"/>
              <a:t>터미널 화면</a:t>
            </a:r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D12A6A-8C25-425D-8A3E-4CB80CF6F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" y="2391186"/>
            <a:ext cx="4633232" cy="310650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075CF7-EF41-4FB6-9A5D-4FE73EFC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78231"/>
            <a:ext cx="4159250" cy="28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9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MS</a:t>
            </a:r>
            <a:r>
              <a:rPr lang="ko-KR" altLang="en-US" dirty="0"/>
              <a:t> 윈도우에서 원격 로그인</a:t>
            </a:r>
          </a:p>
        </p:txBody>
      </p:sp>
      <p:sp>
        <p:nvSpPr>
          <p:cNvPr id="6451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D434466D-7FC8-4771-9796-1B055CB1C85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33C29C-D0B4-40B7-A982-1B15A4EA4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9" y="3284984"/>
            <a:ext cx="3124200" cy="161925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F0FF72-6763-4C44-BD80-7C362A9B3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86" y="2492896"/>
            <a:ext cx="4846769" cy="280764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62BE5-41A0-4773-BDE8-8A239A6C12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ko-KR" altLang="en-US" dirty="0"/>
              <a:t> 명령어를 이용</a:t>
            </a:r>
            <a:endParaRPr lang="en-US" altLang="ko-KR" dirty="0"/>
          </a:p>
          <a:p>
            <a:pPr marL="547688" marR="0" lvl="1" indent="-27305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lang="en-US" altLang="ko-KR" sz="1800" dirty="0">
                <a:solidFill>
                  <a:srgbClr val="4646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OpenSSH </a:t>
            </a:r>
            <a:r>
              <a:rPr lang="ko-KR" altLang="en-US" sz="1800" dirty="0">
                <a:solidFill>
                  <a:srgbClr val="4646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클라이언트를 추가 설치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47688" marR="0" lvl="1" indent="-27305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9FB8CD"/>
              </a:buClr>
              <a:buSzPct val="76000"/>
              <a:buFont typeface="Wingdings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앱 및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선택적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-&gt; [OpenSSH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/>
              <a:t>1.6 </a:t>
            </a:r>
            <a:r>
              <a:rPr lang="ko-KR" altLang="en-US" sz="4400" b="0"/>
              <a:t>사용자 계정 관리</a:t>
            </a:r>
            <a:endParaRPr lang="en-US" altLang="ko-KR" sz="4400" b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68612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37C3D1F2-CD4B-4C6F-95A8-D23ABD6598EE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사용자 계정 추가</a:t>
            </a:r>
          </a:p>
        </p:txBody>
      </p:sp>
      <p:sp>
        <p:nvSpPr>
          <p:cNvPr id="7270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A20E5E1-0BFA-40B7-8C05-A5717B8A4C5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>
          <a:xfrm>
            <a:off x="468313" y="1341438"/>
            <a:ext cx="8229600" cy="49371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사용자 관리자 도구</a:t>
            </a:r>
          </a:p>
          <a:p>
            <a:pPr lvl="1" eaLnBrk="1" hangingPunct="1">
              <a:defRPr/>
            </a:pPr>
            <a:r>
              <a:rPr lang="en-US" altLang="ko-KR" sz="1800" dirty="0"/>
              <a:t>[</a:t>
            </a:r>
            <a:r>
              <a:rPr lang="ko-KR" altLang="en-US" sz="1800" dirty="0"/>
              <a:t>설정</a:t>
            </a:r>
            <a:r>
              <a:rPr lang="en-US" altLang="ko-KR" sz="1800" dirty="0"/>
              <a:t>] -&gt; [</a:t>
            </a:r>
            <a:r>
              <a:rPr lang="ko-KR" altLang="en-US" sz="1800" dirty="0"/>
              <a:t>사용자</a:t>
            </a:r>
            <a:r>
              <a:rPr lang="en-US" altLang="ko-KR" sz="1800" dirty="0"/>
              <a:t>]</a:t>
            </a:r>
          </a:p>
          <a:p>
            <a:pPr lvl="1" eaLnBrk="1" hangingPunct="1">
              <a:defRPr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DFFE1-C42E-4DC2-8913-2DDCD0F1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" y="2276872"/>
            <a:ext cx="4573391" cy="3830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BE51CF-6135-46CC-A00A-6DAB499EA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5" y="2708920"/>
            <a:ext cx="3064597" cy="33705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사용자 계정 추가</a:t>
            </a:r>
          </a:p>
        </p:txBody>
      </p:sp>
      <p:sp>
        <p:nvSpPr>
          <p:cNvPr id="7270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6A20E5E1-0BFA-40B7-8C05-A5717B8A4C50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27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4" name="내용 개체 틀 8"/>
          <p:cNvSpPr>
            <a:spLocks noGrp="1"/>
          </p:cNvSpPr>
          <p:nvPr>
            <p:ph sz="quarter" idx="1"/>
          </p:nvPr>
        </p:nvSpPr>
        <p:spPr>
          <a:xfrm>
            <a:off x="468313" y="1341438"/>
            <a:ext cx="8229600" cy="49371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추가된 사용자 계정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B2C37A-4DF4-4A09-9DA5-EEEA9C72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4651158" cy="3984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42E5BD-D6CE-4B63-8E7C-14A7DAA2E9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67" y="2996952"/>
            <a:ext cx="4203775" cy="27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슈퍼 유저</a:t>
            </a:r>
          </a:p>
        </p:txBody>
      </p:sp>
      <p:sp>
        <p:nvSpPr>
          <p:cNvPr id="7065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FBB28C30-3D49-40AC-88E7-AF5976C795AC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868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/>
              <a:t>슈퍼유저</a:t>
            </a:r>
            <a:r>
              <a:rPr lang="en-US" altLang="ko-KR" sz="2000" dirty="0"/>
              <a:t>(superuser) </a:t>
            </a:r>
          </a:p>
          <a:p>
            <a:pPr lvl="1" eaLnBrk="1" hangingPunct="1">
              <a:defRPr/>
            </a:pPr>
            <a:r>
              <a:rPr lang="ko-KR" altLang="en-US" sz="1800" dirty="0"/>
              <a:t>시스템을 관리할 수 있는 사용자로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슈퍼유저가 사용하는 계정이 </a:t>
            </a:r>
            <a:r>
              <a:rPr lang="en-US" altLang="ko-KR" sz="1800" dirty="0"/>
              <a:t>root</a:t>
            </a:r>
            <a:r>
              <a:rPr lang="ko-KR" altLang="en-US" sz="1800" dirty="0"/>
              <a:t>이다</a:t>
            </a:r>
            <a:r>
              <a:rPr lang="en-US" altLang="ko-KR" sz="1800" dirty="0"/>
              <a:t> </a:t>
            </a:r>
          </a:p>
          <a:p>
            <a:pPr lvl="4" eaLnBrk="1" hangingPunct="1">
              <a:buFont typeface="Arial" charset="0"/>
              <a:buChar char="•"/>
              <a:defRPr/>
            </a:pPr>
            <a:endParaRPr lang="en-US" altLang="ko-KR" sz="1200" dirty="0"/>
          </a:p>
          <a:p>
            <a:pPr eaLnBrk="1" hangingPunct="1">
              <a:defRPr/>
            </a:pPr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ko-KR" altLang="en-US" sz="2000" dirty="0"/>
              <a:t>명령어 사용</a:t>
            </a:r>
            <a:endParaRPr lang="en-US" altLang="ko-KR" sz="2000" dirty="0"/>
          </a:p>
          <a:p>
            <a:pPr marL="274638" lvl="1" indent="0" eaLnBrk="1" hangingPunct="1"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$ </a:t>
            </a:r>
            <a:r>
              <a:rPr lang="en-US" altLang="ko-KR" sz="1800" dirty="0" err="1">
                <a:solidFill>
                  <a:srgbClr val="0000CC"/>
                </a:solidFill>
              </a:rPr>
              <a:t>sudo</a:t>
            </a:r>
            <a:r>
              <a:rPr lang="en-US" altLang="ko-KR" sz="1800" dirty="0">
                <a:solidFill>
                  <a:srgbClr val="0000CC"/>
                </a:solidFill>
              </a:rPr>
              <a:t> </a:t>
            </a:r>
            <a:r>
              <a:rPr lang="ko-KR" altLang="en-US" sz="1800" dirty="0">
                <a:solidFill>
                  <a:srgbClr val="0000CC"/>
                </a:solidFill>
              </a:rPr>
              <a:t>명령어</a:t>
            </a:r>
            <a:endParaRPr lang="en-US" altLang="ko-KR" sz="1800" dirty="0">
              <a:solidFill>
                <a:srgbClr val="0000CC"/>
              </a:solidFill>
            </a:endParaRPr>
          </a:p>
          <a:p>
            <a:pPr marL="274638" lvl="1" indent="0" eaLnBrk="1" hangingPunct="1">
              <a:buNone/>
              <a:defRPr/>
            </a:pPr>
            <a:r>
              <a:rPr lang="en-US" altLang="ko-KR" sz="1800" dirty="0"/>
              <a:t>$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</a:t>
            </a:r>
            <a:r>
              <a:rPr lang="ko-KR" altLang="en-US" sz="1800" dirty="0"/>
              <a:t> </a:t>
            </a:r>
            <a:r>
              <a:rPr lang="en-US" altLang="ko-KR" sz="1800" dirty="0"/>
              <a:t>install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gcc</a:t>
            </a:r>
            <a:r>
              <a:rPr lang="en-US" altLang="ko-KR" sz="1800" dirty="0"/>
              <a:t>       # </a:t>
            </a:r>
            <a:r>
              <a:rPr lang="en-US" altLang="ko-KR" sz="1800" dirty="0" err="1"/>
              <a:t>gcc</a:t>
            </a:r>
            <a:r>
              <a:rPr lang="en-US" altLang="ko-KR" sz="1800" dirty="0"/>
              <a:t> </a:t>
            </a:r>
            <a:r>
              <a:rPr lang="ko-KR" altLang="en-US" sz="1800" dirty="0"/>
              <a:t>컴파일러 설치</a:t>
            </a:r>
            <a:endParaRPr lang="en-US" altLang="ko-KR" sz="1800" dirty="0"/>
          </a:p>
          <a:p>
            <a:pPr marL="274638" lvl="1" indent="0" eaLnBrk="1" hangingPunct="1">
              <a:buNone/>
              <a:defRPr/>
            </a:pPr>
            <a:r>
              <a:rPr lang="en-US" altLang="ko-KR" sz="1800" dirty="0"/>
              <a:t>$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passwd</a:t>
            </a:r>
            <a:r>
              <a:rPr lang="en-US" altLang="ko-KR" sz="1800" dirty="0"/>
              <a:t> root 	    # root</a:t>
            </a:r>
            <a:r>
              <a:rPr lang="ko-KR" altLang="en-US" sz="1800" dirty="0"/>
              <a:t> 패스워드 설정</a:t>
            </a:r>
            <a:endParaRPr lang="en-US" altLang="ko-KR" sz="1800" dirty="0"/>
          </a:p>
          <a:p>
            <a:pPr marL="274638" lvl="1" indent="0" eaLnBrk="1" hangingPunct="1">
              <a:buNone/>
              <a:defRPr/>
            </a:pPr>
            <a:endParaRPr lang="en-US" altLang="ko-KR" sz="1800" dirty="0"/>
          </a:p>
          <a:p>
            <a:pPr eaLnBrk="1" hangingPunct="1">
              <a:defRPr/>
            </a:pPr>
            <a:r>
              <a:rPr lang="ko-KR" altLang="en-US" sz="2000" dirty="0"/>
              <a:t>슈퍼유저 로그인</a:t>
            </a:r>
            <a:endParaRPr lang="en-US" altLang="ko-KR" sz="2000" dirty="0"/>
          </a:p>
          <a:p>
            <a:pPr lvl="1" eaLnBrk="1" hangingPunct="1">
              <a:defRPr/>
            </a:pPr>
            <a:r>
              <a:rPr lang="ko-KR" altLang="en-US" sz="1800" dirty="0"/>
              <a:t>직접 </a:t>
            </a:r>
            <a:r>
              <a:rPr lang="en-US" altLang="ko-KR" sz="1800" dirty="0"/>
              <a:t>root </a:t>
            </a:r>
            <a:r>
              <a:rPr lang="ko-KR" altLang="en-US" sz="1800" dirty="0"/>
              <a:t>계정으로 로그인</a:t>
            </a:r>
            <a:endParaRPr lang="en-US" altLang="ko-KR" sz="1800" dirty="0"/>
          </a:p>
          <a:p>
            <a:pPr lvl="1" eaLnBrk="1" hangingPunct="1">
              <a:defRPr/>
            </a:pPr>
            <a:r>
              <a:rPr lang="ko-KR" altLang="en-US" sz="1800" dirty="0"/>
              <a:t>다른 계정으로 로그인 후 </a:t>
            </a:r>
            <a:endParaRPr lang="en-US" altLang="ko-KR" sz="1800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$ </a:t>
            </a:r>
            <a:r>
              <a:rPr lang="en-US" altLang="ko-KR" sz="1800" dirty="0" err="1">
                <a:solidFill>
                  <a:srgbClr val="0000CC"/>
                </a:solidFill>
              </a:rPr>
              <a:t>su</a:t>
            </a:r>
            <a:endParaRPr lang="en-US" altLang="ko-KR" sz="1800" dirty="0">
              <a:solidFill>
                <a:srgbClr val="0000CC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</a:t>
            </a:r>
            <a:r>
              <a:rPr lang="ko-KR" altLang="en-US" sz="1800" dirty="0">
                <a:solidFill>
                  <a:srgbClr val="0000CC"/>
                </a:solidFill>
              </a:rPr>
              <a:t>암호</a:t>
            </a:r>
            <a:r>
              <a:rPr lang="en-US" altLang="ko-KR" sz="1800" dirty="0">
                <a:solidFill>
                  <a:srgbClr val="0000CC"/>
                </a:solidFill>
              </a:rPr>
              <a:t>: </a:t>
            </a:r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0000CC"/>
                </a:solidFill>
              </a:rPr>
              <a:t>	# </a:t>
            </a:r>
            <a:endParaRPr lang="en-US" altLang="ko-KR" sz="1800" dirty="0"/>
          </a:p>
          <a:p>
            <a:pPr eaLnBrk="1" hangingPunct="1">
              <a:defRPr/>
            </a:pPr>
            <a:endParaRPr lang="ko-KR" altLang="en-US" sz="2000" dirty="0"/>
          </a:p>
          <a:p>
            <a:pPr eaLnBrk="1" hangingPunct="1">
              <a:defRPr/>
            </a:pPr>
            <a:endParaRPr lang="ko-KR" altLang="en-US" sz="2000" dirty="0"/>
          </a:p>
        </p:txBody>
      </p:sp>
      <p:sp>
        <p:nvSpPr>
          <p:cNvPr id="7066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2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핵심 개념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유닉스 시스템의 가장 큰 특징은 단순성과 이식성과 개방성이다</a:t>
            </a:r>
            <a:r>
              <a:rPr lang="en-US" altLang="ko-KR" sz="2000" dirty="0"/>
              <a:t>. </a:t>
            </a:r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운영체제는 컴퓨터의 하드웨어 자원을 운영 관리하고 프로그램을 실행할 수 있는 환경을 제공한다</a:t>
            </a:r>
            <a:r>
              <a:rPr lang="en-US" altLang="ko-KR" sz="2000" dirty="0"/>
              <a:t>.</a:t>
            </a:r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쉘</a:t>
            </a:r>
            <a:r>
              <a:rPr lang="en-US" altLang="ko-KR" sz="2000" dirty="0"/>
              <a:t>(shell)</a:t>
            </a:r>
            <a:r>
              <a:rPr lang="ko-KR" altLang="en-US" sz="2000" dirty="0"/>
              <a:t>은 사용자와 운영체제 사이의 인터페이스를 제공하는 특수 소프트웨어로 사용자로부터 명령어를 입력 받아 그 명령어를 해석하여 수행해 주는 명령어 해석기이다</a:t>
            </a:r>
            <a:r>
              <a:rPr lang="en-US" altLang="ko-KR" dirty="0"/>
              <a:t>.</a:t>
            </a:r>
            <a:endParaRPr lang="en-US" altLang="ko-KR" sz="2000" dirty="0"/>
          </a:p>
          <a:p>
            <a:pPr eaLnBrk="1" hangingPunct="1">
              <a:spcBef>
                <a:spcPts val="1600"/>
              </a:spcBef>
              <a:defRPr/>
            </a:pPr>
            <a:r>
              <a:rPr lang="ko-KR" altLang="en-US" sz="2000" dirty="0"/>
              <a:t>커널은 하드웨어를 운영 관리하여 프로세스</a:t>
            </a:r>
            <a:r>
              <a:rPr lang="en-US" altLang="ko-KR" sz="2000" dirty="0"/>
              <a:t>, </a:t>
            </a:r>
            <a:r>
              <a:rPr lang="ko-KR" altLang="en-US" sz="2000" dirty="0"/>
              <a:t>파일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</a:t>
            </a:r>
            <a:r>
              <a:rPr lang="en-US" altLang="ko-KR" sz="2000" dirty="0"/>
              <a:t>, </a:t>
            </a:r>
            <a:r>
              <a:rPr lang="ko-KR" altLang="en-US" sz="2000" dirty="0"/>
              <a:t>통신</a:t>
            </a:r>
            <a:r>
              <a:rPr lang="en-US" altLang="ko-KR" sz="2000" dirty="0"/>
              <a:t>, </a:t>
            </a:r>
            <a:r>
              <a:rPr lang="ko-KR" altLang="en-US" sz="2000" dirty="0"/>
              <a:t>주변장치 등을 관리하는 서비스를 제공한다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 eaLnBrk="1" hangingPunct="1">
              <a:spcBef>
                <a:spcPts val="1600"/>
              </a:spcBef>
              <a:buNone/>
              <a:defRPr/>
            </a:pPr>
            <a:endParaRPr lang="ko-KR" altLang="en-US" sz="2000" dirty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7DE532E-B2FF-47C3-88EE-0DEB9F6BAEF3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1.1 </a:t>
            </a:r>
            <a:r>
              <a:rPr lang="ko-KR" altLang="en-US" sz="4400" b="0" dirty="0"/>
              <a:t>왜 </a:t>
            </a:r>
            <a:r>
              <a:rPr lang="ko-KR" altLang="en-US" sz="4400" b="0" dirty="0" err="1"/>
              <a:t>리눅스인가</a:t>
            </a:r>
            <a:r>
              <a:rPr lang="en-US" altLang="ko-KR" sz="4400" b="0" dirty="0"/>
              <a:t>?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14340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EC73DB0C-F10C-48D2-88D7-7C65CD469362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동기</a:t>
            </a:r>
          </a:p>
        </p:txBody>
      </p:sp>
      <p:sp>
        <p:nvSpPr>
          <p:cNvPr id="1638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5E621AC7-2185-4591-A413-0CD03FDC6549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68760"/>
            <a:ext cx="8229600" cy="5087590"/>
          </a:xfrm>
        </p:spPr>
        <p:txBody>
          <a:bodyPr>
            <a:normAutofit fontScale="70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ko-KR" altLang="en-US" sz="2600" dirty="0"/>
              <a:t>유닉스</a:t>
            </a:r>
            <a:r>
              <a:rPr lang="en-US" altLang="ko-KR" sz="2600" dirty="0"/>
              <a:t>/</a:t>
            </a:r>
            <a:r>
              <a:rPr lang="ko-KR" altLang="en-US" sz="2600" dirty="0" err="1"/>
              <a:t>리눅스</a:t>
            </a:r>
            <a:r>
              <a:rPr lang="ko-KR" altLang="en-US" sz="2600" dirty="0"/>
              <a:t> 운영체제 </a:t>
            </a:r>
            <a:endParaRPr lang="en-US" altLang="ko-KR" sz="2600" dirty="0"/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en-US" altLang="ko-KR" sz="2400" dirty="0"/>
              <a:t>1970</a:t>
            </a:r>
            <a:r>
              <a:rPr lang="ko-KR" altLang="en-US" sz="2400" dirty="0"/>
              <a:t>년대 초에 </a:t>
            </a:r>
            <a:r>
              <a:rPr lang="en-US" altLang="ko-KR" sz="2400" dirty="0"/>
              <a:t>AT&amp;T </a:t>
            </a:r>
            <a:r>
              <a:rPr lang="ko-KR" altLang="en-US" sz="2400" dirty="0" err="1"/>
              <a:t>벨연구소에서</a:t>
            </a:r>
            <a:r>
              <a:rPr lang="ko-KR" altLang="en-US" sz="2400" dirty="0"/>
              <a:t> 유닉스가 개발된 이후로 지속적으로 발전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ko-KR" altLang="en-US" sz="2400" dirty="0" err="1">
                <a:latin typeface="Arial" charset="0"/>
              </a:rPr>
              <a:t>스마트폰</a:t>
            </a:r>
            <a:r>
              <a:rPr lang="en-US" altLang="ko-KR" sz="2400" dirty="0">
                <a:latin typeface="Arial" charset="0"/>
              </a:rPr>
              <a:t>, PC, </a:t>
            </a:r>
            <a:r>
              <a:rPr lang="ko-KR" altLang="en-US" sz="2400" dirty="0">
                <a:latin typeface="Arial" charset="0"/>
              </a:rPr>
              <a:t>서버 시스템</a:t>
            </a:r>
            <a:r>
              <a:rPr lang="en-US" altLang="ko-KR" sz="2400" dirty="0">
                <a:latin typeface="Arial" charset="0"/>
              </a:rPr>
              <a:t>, </a:t>
            </a:r>
            <a:r>
              <a:rPr lang="ko-KR" altLang="en-US" sz="2400" dirty="0">
                <a:latin typeface="Arial" charset="0"/>
              </a:rPr>
              <a:t>슈퍼컴퓨터에까지 사용되고 있음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lnSpc>
                <a:spcPct val="170000"/>
              </a:lnSpc>
              <a:spcAft>
                <a:spcPts val="0"/>
              </a:spcAft>
              <a:defRPr/>
            </a:pPr>
            <a:r>
              <a:rPr lang="ko-KR" altLang="en-US" sz="2400" dirty="0">
                <a:latin typeface="Arial" charset="0"/>
              </a:rPr>
              <a:t>소프트웨어 경쟁력의 핵심 </a:t>
            </a:r>
            <a:r>
              <a:rPr lang="en-US" altLang="ko-KR" sz="2400" dirty="0">
                <a:latin typeface="Arial" charset="0"/>
              </a:rPr>
              <a:t>!</a:t>
            </a:r>
          </a:p>
          <a:p>
            <a:pPr marL="1097598" lvl="3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defRPr/>
            </a:pPr>
            <a:endParaRPr lang="en-US" altLang="ko-KR" sz="1900" dirty="0">
              <a:latin typeface="Arial" charset="0"/>
            </a:endParaRPr>
          </a:p>
          <a:p>
            <a:pPr marL="274320" indent="-274320" eaLnBrk="1" fontAlgn="auto" hangingPunct="1">
              <a:spcAft>
                <a:spcPts val="0"/>
              </a:spcAft>
              <a:defRPr/>
            </a:pPr>
            <a:r>
              <a:rPr lang="ko-KR" altLang="en-US" sz="2600" dirty="0"/>
              <a:t>유닉스</a:t>
            </a:r>
            <a:r>
              <a:rPr lang="en-US" altLang="ko-KR" sz="2600" dirty="0"/>
              <a:t>/</a:t>
            </a:r>
            <a:r>
              <a:rPr lang="ko-KR" altLang="en-US" sz="2600" dirty="0" err="1"/>
              <a:t>리눅스</a:t>
            </a:r>
            <a:r>
              <a:rPr lang="ko-KR" altLang="en-US" sz="2600" dirty="0"/>
              <a:t> 기반 운영체제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1. </a:t>
            </a:r>
            <a:r>
              <a:rPr lang="ko-KR" altLang="en-US" sz="2400" dirty="0" err="1"/>
              <a:t>안드로이드</a:t>
            </a:r>
            <a:r>
              <a:rPr lang="en-US" altLang="ko-KR" sz="2400" dirty="0"/>
              <a:t>(Android) OS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2. </a:t>
            </a:r>
            <a:r>
              <a:rPr lang="en-US" altLang="ko-KR" sz="2400" dirty="0" err="1"/>
              <a:t>iOS</a:t>
            </a:r>
            <a:r>
              <a:rPr lang="en-US" altLang="ko-KR" sz="2400" dirty="0"/>
              <a:t>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3. </a:t>
            </a:r>
            <a:r>
              <a:rPr lang="ko-KR" altLang="en-US" sz="2400" dirty="0"/>
              <a:t>맥</a:t>
            </a:r>
            <a:r>
              <a:rPr lang="en-US" altLang="ko-KR" sz="2400" dirty="0"/>
              <a:t>(Mac) OS 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4. </a:t>
            </a:r>
            <a:r>
              <a:rPr lang="ko-KR" altLang="en-US" sz="2400" dirty="0" err="1"/>
              <a:t>리눅스</a:t>
            </a:r>
            <a:r>
              <a:rPr lang="en-US" altLang="ko-KR" sz="2400" dirty="0"/>
              <a:t>(Linux)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5. BSD </a:t>
            </a:r>
            <a:r>
              <a:rPr lang="ko-KR" altLang="en-US" sz="2400" dirty="0"/>
              <a:t>유닉스</a:t>
            </a:r>
            <a:r>
              <a:rPr lang="en-US" altLang="ko-KR" sz="2400" dirty="0"/>
              <a:t>(Unix)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6. </a:t>
            </a:r>
            <a:r>
              <a:rPr lang="ko-KR" altLang="en-US" sz="2400" dirty="0"/>
              <a:t>시스템 </a:t>
            </a:r>
            <a:r>
              <a:rPr lang="en-US" altLang="ko-KR" sz="2400" dirty="0"/>
              <a:t>V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7. Sun </a:t>
            </a:r>
            <a:r>
              <a:rPr lang="ko-KR" altLang="en-US" sz="2400" dirty="0" err="1"/>
              <a:t>솔라리스</a:t>
            </a:r>
            <a:r>
              <a:rPr lang="en-US" altLang="ko-KR" sz="2400" dirty="0"/>
              <a:t>(Solaris)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8. IBM AIX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9. HP HP-UX </a:t>
            </a:r>
          </a:p>
          <a:p>
            <a:pPr marL="822960" lvl="2" eaLnBrk="1" fontAlgn="auto" hangingPunct="1">
              <a:spcAft>
                <a:spcPts val="0"/>
              </a:spcAft>
              <a:buClr>
                <a:schemeClr val="bg1">
                  <a:shade val="50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en-US" altLang="ko-KR" sz="2400" dirty="0"/>
              <a:t>10. Cray </a:t>
            </a:r>
            <a:r>
              <a:rPr lang="ko-KR" altLang="en-US" sz="2400" dirty="0" err="1"/>
              <a:t>유니코스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Unicos</a:t>
            </a:r>
            <a:r>
              <a:rPr lang="en-US" altLang="ko-KR" sz="2400" dirty="0"/>
              <a:t>)</a:t>
            </a:r>
            <a:endParaRPr lang="en-US" altLang="ko-KR" sz="2400" dirty="0">
              <a:latin typeface="Arial" charset="0"/>
            </a:endParaRPr>
          </a:p>
          <a:p>
            <a:pPr marL="548640" lvl="1" indent="-274320" eaLnBrk="1" fontAlgn="auto" hangingPunct="1"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유닉스의 설계 철학</a:t>
            </a:r>
          </a:p>
        </p:txBody>
      </p:sp>
      <p:sp>
        <p:nvSpPr>
          <p:cNvPr id="1843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A00933C1-37F8-4C4A-89ED-D71D9DF06394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6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8229600" cy="4814887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단순성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dirty="0">
                <a:latin typeface="Arial" charset="0"/>
                <a:ea typeface="바탕체" pitchFamily="17" charset="-127"/>
              </a:rPr>
              <a:t>MIT MULTICS</a:t>
            </a:r>
            <a:r>
              <a:rPr lang="ko-KR" altLang="en-US" dirty="0"/>
              <a:t>에 반대해서 최소한의 기능만 제공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자원에 대한 일관된 관점 제공</a:t>
            </a:r>
            <a:endParaRPr lang="en-US" altLang="ko-KR" dirty="0"/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 err="1"/>
              <a:t>이식성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 err="1"/>
              <a:t>이식성을</a:t>
            </a:r>
            <a:r>
              <a:rPr lang="ko-KR" altLang="en-US" dirty="0"/>
              <a:t> 위해 </a:t>
            </a:r>
            <a:r>
              <a:rPr lang="en-US" altLang="ko-KR" dirty="0"/>
              <a:t>C </a:t>
            </a:r>
            <a:r>
              <a:rPr lang="ko-KR" altLang="en-US" dirty="0"/>
              <a:t>언어로 작성</a:t>
            </a:r>
          </a:p>
          <a:p>
            <a:pPr lvl="1" eaLnBrk="1" hangingPunct="1">
              <a:defRPr/>
            </a:pPr>
            <a:r>
              <a:rPr lang="ko-KR" altLang="en-US" dirty="0"/>
              <a:t>다양한 플랫폼에 이식 가능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스마트폰</a:t>
            </a:r>
            <a:r>
              <a:rPr lang="en-US" altLang="ko-KR" dirty="0"/>
              <a:t>, PC,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슈퍼컴퓨터 등</a:t>
            </a:r>
            <a:endParaRPr lang="en-US" altLang="ko-KR" dirty="0"/>
          </a:p>
          <a:p>
            <a:pPr marL="868363" lvl="3" indent="0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ko-KR" altLang="en-US" dirty="0"/>
              <a:t>개방성</a:t>
            </a:r>
            <a:endParaRPr lang="en-US" altLang="ko-KR" dirty="0"/>
          </a:p>
          <a:p>
            <a:pPr lvl="1" eaLnBrk="1" hangingPunct="1">
              <a:defRPr/>
            </a:pPr>
            <a:r>
              <a:rPr lang="ko-KR" altLang="en-US" dirty="0"/>
              <a:t>소스 코드 공개와 같은 개방성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08275"/>
            <a:ext cx="35433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/>
              <a:t>유닉스의 특징</a:t>
            </a:r>
          </a:p>
        </p:txBody>
      </p:sp>
      <p:sp>
        <p:nvSpPr>
          <p:cNvPr id="2048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A5B2D50C-9578-4989-A74E-0C4E2FFC2A88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340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341438"/>
            <a:ext cx="4691063" cy="48148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다중 사용자</a:t>
            </a:r>
            <a:r>
              <a:rPr lang="en-US" altLang="ko-KR" dirty="0"/>
              <a:t>, </a:t>
            </a:r>
            <a:r>
              <a:rPr lang="ko-KR" altLang="en-US" dirty="0"/>
              <a:t>다중 프로세스  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여러 사용자가 동시에 사용 가능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여러 프로그램이 동시에 실행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관리자 슈퍼유저가 있음</a:t>
            </a:r>
            <a:r>
              <a:rPr lang="en-US" altLang="ko-KR" dirty="0"/>
              <a:t>.</a:t>
            </a:r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err="1"/>
              <a:t>쉘</a:t>
            </a:r>
            <a:r>
              <a:rPr lang="ko-KR" altLang="en-US" dirty="0"/>
              <a:t> 프로그래밍</a:t>
            </a:r>
            <a:endParaRPr lang="en-US" altLang="ko-KR" dirty="0">
              <a:latin typeface="Arial" charset="0"/>
              <a:ea typeface="바탕체" pitchFamily="17" charset="-127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명령어나 유틸리티 등을 사용하여 작성한 프로그램</a:t>
            </a:r>
          </a:p>
          <a:p>
            <a:pPr marL="868363" lvl="3" indent="0" eaLnBrk="1" hangingPunct="1">
              <a:lnSpc>
                <a:spcPct val="90000"/>
              </a:lnSpc>
              <a:defRPr/>
            </a:pPr>
            <a:endParaRPr lang="en-US" altLang="ko-KR" dirty="0">
              <a:latin typeface="Arial" charset="0"/>
              <a:ea typeface="바탕체" pitchFamily="17" charset="-127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/>
              <a:t>훌륭한 네트워킹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/>
              <a:t>유닉스에서부터 네트워킹이 시작</a:t>
            </a:r>
            <a:endParaRPr lang="en-US" altLang="ko-KR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ko-KR" dirty="0"/>
              <a:t>ftp, telnet, WWW, X-window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84313"/>
            <a:ext cx="3887788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660650"/>
            <a:ext cx="68580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400" b="0" dirty="0"/>
              <a:t>1.2 </a:t>
            </a:r>
            <a:r>
              <a:rPr lang="ko-KR" altLang="en-US" sz="4400" b="0" dirty="0"/>
              <a:t>유닉스 시스템 구조</a:t>
            </a:r>
            <a:endParaRPr lang="en-US" altLang="ko-KR" sz="4400" b="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898900"/>
            <a:ext cx="6858000" cy="5334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  <p:sp>
        <p:nvSpPr>
          <p:cNvPr id="22532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ts val="6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ts val="500"/>
              </a:spcBef>
              <a:buClr>
                <a:schemeClr val="accent2"/>
              </a:buClr>
              <a:buSzPct val="76000"/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ts val="500"/>
              </a:spcBef>
              <a:buClr>
                <a:srgbClr val="BCBCBC"/>
              </a:buClr>
              <a:buSzPct val="76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ts val="400"/>
              </a:spcBef>
              <a:buClr>
                <a:srgbClr val="8BA2B4"/>
              </a:buClr>
              <a:buSzPct val="70000"/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400">
                <a:solidFill>
                  <a:schemeClr val="tx1"/>
                </a:solidFill>
                <a:latin typeface="Gill Sans MT" panose="020B0502020104020203" pitchFamily="34" charset="0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fld id="{4B1AFB9C-C0AB-47EF-8013-2FB22F7E3411}" type="slidenum">
              <a:rPr lang="en-US" altLang="ko-KR" sz="1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15412</TotalTime>
  <Words>1699</Words>
  <Application>Microsoft Office PowerPoint</Application>
  <PresentationFormat>화면 슬라이드 쇼(4:3)</PresentationFormat>
  <Paragraphs>406</Paragraphs>
  <Slides>47</Slides>
  <Notes>28</Notes>
  <HiddenSlides>1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Noto Sans CJK KR</vt:lpstr>
      <vt:lpstr>굴림</vt:lpstr>
      <vt:lpstr>굴림체</vt:lpstr>
      <vt:lpstr>궁서체</vt:lpstr>
      <vt:lpstr>돋움</vt:lpstr>
      <vt:lpstr>맑은 고딕</vt:lpstr>
      <vt:lpstr>바탕체</vt:lpstr>
      <vt:lpstr>Arial</vt:lpstr>
      <vt:lpstr>Bookman Old Style</vt:lpstr>
      <vt:lpstr>Gill Sans MT</vt:lpstr>
      <vt:lpstr>Wingdings</vt:lpstr>
      <vt:lpstr>Wingdings 3</vt:lpstr>
      <vt:lpstr>원본</vt:lpstr>
      <vt:lpstr>PowerPoint 프레젠테이션</vt:lpstr>
      <vt:lpstr>PowerPoint 프레젠테이션</vt:lpstr>
      <vt:lpstr>PowerPoint 프레젠테이션</vt:lpstr>
      <vt:lpstr>강의 목적 및 내용 </vt:lpstr>
      <vt:lpstr>1.1 왜 리눅스인가?</vt:lpstr>
      <vt:lpstr>동기</vt:lpstr>
      <vt:lpstr>유닉스의 설계 철학</vt:lpstr>
      <vt:lpstr>유닉스의 특징</vt:lpstr>
      <vt:lpstr>1.2 유닉스 시스템 구조</vt:lpstr>
      <vt:lpstr>유닉스 운영체제 구조</vt:lpstr>
      <vt:lpstr>커널</vt:lpstr>
      <vt:lpstr>커널의 역할</vt:lpstr>
      <vt:lpstr>커널의 역할</vt:lpstr>
      <vt:lpstr>1.3 유닉스 역사 및 버전</vt:lpstr>
      <vt:lpstr>유닉스 역사 및 표준</vt:lpstr>
      <vt:lpstr>유닉스 버전 트리[위키백과]</vt:lpstr>
      <vt:lpstr>유닉스 시스템 V</vt:lpstr>
      <vt:lpstr>BSD 유닉스</vt:lpstr>
      <vt:lpstr>리눅스</vt:lpstr>
      <vt:lpstr>솔라리스(Solaris)</vt:lpstr>
      <vt:lpstr>맥 OS(Mac OS)</vt:lpstr>
      <vt:lpstr>모바일 기기용 운영체제</vt:lpstr>
      <vt:lpstr>1.4 리눅스 설치</vt:lpstr>
      <vt:lpstr>리눅스 설치</vt:lpstr>
      <vt:lpstr>리눅스 배포판</vt:lpstr>
      <vt:lpstr>리눅스 설치 방법</vt:lpstr>
      <vt:lpstr>우분투 설치</vt:lpstr>
      <vt:lpstr>레드햇 리눅스와 CentOS</vt:lpstr>
      <vt:lpstr>CentOS 설치</vt:lpstr>
      <vt:lpstr>가상 머신에 리눅스 설치</vt:lpstr>
      <vt:lpstr>VirtualBox 다운로드 및 설치</vt:lpstr>
      <vt:lpstr>VirturlBox에 우분투 리눅스 설치</vt:lpstr>
      <vt:lpstr>VirturlBox에 우분투 리눅스 설치</vt:lpstr>
      <vt:lpstr>우분투 리눅스 설치 시작</vt:lpstr>
      <vt:lpstr>우분투 리눅스 설치: 옵션 선택</vt:lpstr>
      <vt:lpstr>우분투 리눅스 설치: 사용자 설정</vt:lpstr>
      <vt:lpstr>우분투 리눅스 설치: 진행</vt:lpstr>
      <vt:lpstr>우분투 리눅스 설치: 다시 시작 및 재부팅</vt:lpstr>
      <vt:lpstr>1.5 사용 환경</vt:lpstr>
      <vt:lpstr>직접 로그인</vt:lpstr>
      <vt:lpstr>직접 로그인</vt:lpstr>
      <vt:lpstr>MS 윈도우에서 원격 로그인</vt:lpstr>
      <vt:lpstr>1.6 사용자 계정 관리</vt:lpstr>
      <vt:lpstr>사용자 계정 추가</vt:lpstr>
      <vt:lpstr>사용자 계정 추가</vt:lpstr>
      <vt:lpstr>슈퍼 유저</vt:lpstr>
      <vt:lpstr>핵심 개념</vt:lpstr>
    </vt:vector>
  </TitlesOfParts>
  <Company>pslab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제1장  Unix란 무엇인가?</dc:title>
  <dc:creator>chang</dc:creator>
  <cp:lastModifiedBy>SM-PC</cp:lastModifiedBy>
  <cp:revision>216</cp:revision>
  <dcterms:created xsi:type="dcterms:W3CDTF">2004-02-02T07:27:05Z</dcterms:created>
  <dcterms:modified xsi:type="dcterms:W3CDTF">2024-08-26T00:53:14Z</dcterms:modified>
</cp:coreProperties>
</file>